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omments/modernComment_16D_99455AA7.xml" ContentType="application/vnd.ms-powerpoint.comment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0" r:id="rId1"/>
  </p:sldMasterIdLst>
  <p:notesMasterIdLst>
    <p:notesMasterId r:id="rId155"/>
  </p:notesMasterIdLst>
  <p:handoutMasterIdLst>
    <p:handoutMasterId r:id="rId156"/>
  </p:handoutMasterIdLst>
  <p:sldIdLst>
    <p:sldId id="256" r:id="rId2"/>
    <p:sldId id="396" r:id="rId3"/>
    <p:sldId id="435" r:id="rId4"/>
    <p:sldId id="259" r:id="rId5"/>
    <p:sldId id="260" r:id="rId6"/>
    <p:sldId id="414" r:id="rId7"/>
    <p:sldId id="261" r:id="rId8"/>
    <p:sldId id="262" r:id="rId9"/>
    <p:sldId id="263" r:id="rId10"/>
    <p:sldId id="266" r:id="rId11"/>
    <p:sldId id="267"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440" r:id="rId29"/>
    <p:sldId id="282" r:id="rId30"/>
    <p:sldId id="442" r:id="rId31"/>
    <p:sldId id="284" r:id="rId32"/>
    <p:sldId id="285" r:id="rId33"/>
    <p:sldId id="286" r:id="rId34"/>
    <p:sldId id="287" r:id="rId35"/>
    <p:sldId id="288" r:id="rId36"/>
    <p:sldId id="289" r:id="rId37"/>
    <p:sldId id="290" r:id="rId38"/>
    <p:sldId id="294" r:id="rId39"/>
    <p:sldId id="295" r:id="rId40"/>
    <p:sldId id="296" r:id="rId41"/>
    <p:sldId id="297" r:id="rId42"/>
    <p:sldId id="298" r:id="rId43"/>
    <p:sldId id="410" r:id="rId44"/>
    <p:sldId id="323" r:id="rId45"/>
    <p:sldId id="426" r:id="rId46"/>
    <p:sldId id="415" r:id="rId47"/>
    <p:sldId id="416" r:id="rId48"/>
    <p:sldId id="427" r:id="rId49"/>
    <p:sldId id="380" r:id="rId50"/>
    <p:sldId id="381" r:id="rId51"/>
    <p:sldId id="382" r:id="rId52"/>
    <p:sldId id="383" r:id="rId53"/>
    <p:sldId id="384" r:id="rId54"/>
    <p:sldId id="405" r:id="rId55"/>
    <p:sldId id="386" r:id="rId56"/>
    <p:sldId id="387" r:id="rId57"/>
    <p:sldId id="389" r:id="rId58"/>
    <p:sldId id="390" r:id="rId59"/>
    <p:sldId id="392" r:id="rId60"/>
    <p:sldId id="393" r:id="rId61"/>
    <p:sldId id="394" r:id="rId62"/>
    <p:sldId id="395" r:id="rId63"/>
    <p:sldId id="342" r:id="rId64"/>
    <p:sldId id="343" r:id="rId65"/>
    <p:sldId id="428" r:id="rId66"/>
    <p:sldId id="344" r:id="rId67"/>
    <p:sldId id="345" r:id="rId68"/>
    <p:sldId id="346" r:id="rId69"/>
    <p:sldId id="347" r:id="rId70"/>
    <p:sldId id="348" r:id="rId71"/>
    <p:sldId id="349" r:id="rId72"/>
    <p:sldId id="436" r:id="rId73"/>
    <p:sldId id="409" r:id="rId74"/>
    <p:sldId id="350" r:id="rId75"/>
    <p:sldId id="351" r:id="rId76"/>
    <p:sldId id="352" r:id="rId77"/>
    <p:sldId id="353" r:id="rId78"/>
    <p:sldId id="354" r:id="rId79"/>
    <p:sldId id="355" r:id="rId80"/>
    <p:sldId id="356" r:id="rId81"/>
    <p:sldId id="429" r:id="rId82"/>
    <p:sldId id="357" r:id="rId83"/>
    <p:sldId id="430" r:id="rId84"/>
    <p:sldId id="358" r:id="rId85"/>
    <p:sldId id="421" r:id="rId86"/>
    <p:sldId id="420" r:id="rId87"/>
    <p:sldId id="360" r:id="rId88"/>
    <p:sldId id="413" r:id="rId89"/>
    <p:sldId id="361" r:id="rId90"/>
    <p:sldId id="362" r:id="rId91"/>
    <p:sldId id="363" r:id="rId92"/>
    <p:sldId id="431" r:id="rId93"/>
    <p:sldId id="364" r:id="rId94"/>
    <p:sldId id="365" r:id="rId95"/>
    <p:sldId id="366" r:id="rId96"/>
    <p:sldId id="369" r:id="rId97"/>
    <p:sldId id="443" r:id="rId98"/>
    <p:sldId id="422" r:id="rId99"/>
    <p:sldId id="371" r:id="rId100"/>
    <p:sldId id="439" r:id="rId101"/>
    <p:sldId id="372" r:id="rId102"/>
    <p:sldId id="370" r:id="rId103"/>
    <p:sldId id="374" r:id="rId104"/>
    <p:sldId id="375" r:id="rId105"/>
    <p:sldId id="376" r:id="rId106"/>
    <p:sldId id="377" r:id="rId107"/>
    <p:sldId id="378" r:id="rId108"/>
    <p:sldId id="438" r:id="rId109"/>
    <p:sldId id="299" r:id="rId110"/>
    <p:sldId id="300" r:id="rId111"/>
    <p:sldId id="301" r:id="rId112"/>
    <p:sldId id="302" r:id="rId113"/>
    <p:sldId id="308" r:id="rId114"/>
    <p:sldId id="313" r:id="rId115"/>
    <p:sldId id="314" r:id="rId116"/>
    <p:sldId id="303" r:id="rId117"/>
    <p:sldId id="445" r:id="rId118"/>
    <p:sldId id="309" r:id="rId119"/>
    <p:sldId id="304" r:id="rId120"/>
    <p:sldId id="444" r:id="rId121"/>
    <p:sldId id="446" r:id="rId122"/>
    <p:sldId id="404" r:id="rId123"/>
    <p:sldId id="310" r:id="rId124"/>
    <p:sldId id="447" r:id="rId125"/>
    <p:sldId id="305" r:id="rId126"/>
    <p:sldId id="399" r:id="rId127"/>
    <p:sldId id="316" r:id="rId128"/>
    <p:sldId id="397" r:id="rId129"/>
    <p:sldId id="318" r:id="rId130"/>
    <p:sldId id="319" r:id="rId131"/>
    <p:sldId id="432" r:id="rId132"/>
    <p:sldId id="321" r:id="rId133"/>
    <p:sldId id="322" r:id="rId134"/>
    <p:sldId id="433" r:id="rId135"/>
    <p:sldId id="325" r:id="rId136"/>
    <p:sldId id="327" r:id="rId137"/>
    <p:sldId id="400" r:id="rId138"/>
    <p:sldId id="329" r:id="rId139"/>
    <p:sldId id="331" r:id="rId140"/>
    <p:sldId id="332" r:id="rId141"/>
    <p:sldId id="333" r:id="rId142"/>
    <p:sldId id="334" r:id="rId143"/>
    <p:sldId id="335" r:id="rId144"/>
    <p:sldId id="337" r:id="rId145"/>
    <p:sldId id="339" r:id="rId146"/>
    <p:sldId id="338" r:id="rId147"/>
    <p:sldId id="434" r:id="rId148"/>
    <p:sldId id="419" r:id="rId149"/>
    <p:sldId id="424" r:id="rId150"/>
    <p:sldId id="340" r:id="rId151"/>
    <p:sldId id="402" r:id="rId152"/>
    <p:sldId id="403" r:id="rId153"/>
    <p:sldId id="379" r:id="rId15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3C7C68-7F62-4D35-B605-3A5BDC468720}">
          <p14:sldIdLst>
            <p14:sldId id="256"/>
            <p14:sldId id="396"/>
            <p14:sldId id="435"/>
            <p14:sldId id="259"/>
            <p14:sldId id="260"/>
            <p14:sldId id="414"/>
            <p14:sldId id="261"/>
            <p14:sldId id="262"/>
            <p14:sldId id="263"/>
            <p14:sldId id="266"/>
            <p14:sldId id="267"/>
            <p14:sldId id="265"/>
            <p14:sldId id="268"/>
            <p14:sldId id="269"/>
            <p14:sldId id="270"/>
            <p14:sldId id="271"/>
            <p14:sldId id="272"/>
            <p14:sldId id="273"/>
            <p14:sldId id="274"/>
            <p14:sldId id="275"/>
            <p14:sldId id="276"/>
            <p14:sldId id="277"/>
            <p14:sldId id="278"/>
            <p14:sldId id="279"/>
            <p14:sldId id="280"/>
            <p14:sldId id="281"/>
            <p14:sldId id="283"/>
            <p14:sldId id="440"/>
            <p14:sldId id="282"/>
            <p14:sldId id="442"/>
            <p14:sldId id="284"/>
            <p14:sldId id="285"/>
            <p14:sldId id="286"/>
            <p14:sldId id="287"/>
            <p14:sldId id="288"/>
            <p14:sldId id="289"/>
            <p14:sldId id="290"/>
            <p14:sldId id="294"/>
            <p14:sldId id="295"/>
            <p14:sldId id="296"/>
            <p14:sldId id="297"/>
            <p14:sldId id="298"/>
            <p14:sldId id="410"/>
            <p14:sldId id="323"/>
            <p14:sldId id="426"/>
            <p14:sldId id="415"/>
            <p14:sldId id="416"/>
            <p14:sldId id="427"/>
            <p14:sldId id="380"/>
            <p14:sldId id="381"/>
            <p14:sldId id="382"/>
            <p14:sldId id="383"/>
            <p14:sldId id="384"/>
            <p14:sldId id="405"/>
            <p14:sldId id="386"/>
            <p14:sldId id="387"/>
            <p14:sldId id="389"/>
            <p14:sldId id="390"/>
            <p14:sldId id="392"/>
            <p14:sldId id="393"/>
            <p14:sldId id="394"/>
            <p14:sldId id="395"/>
            <p14:sldId id="342"/>
            <p14:sldId id="343"/>
            <p14:sldId id="428"/>
            <p14:sldId id="344"/>
            <p14:sldId id="345"/>
            <p14:sldId id="346"/>
            <p14:sldId id="347"/>
            <p14:sldId id="348"/>
            <p14:sldId id="349"/>
            <p14:sldId id="436"/>
            <p14:sldId id="409"/>
            <p14:sldId id="350"/>
            <p14:sldId id="351"/>
            <p14:sldId id="352"/>
            <p14:sldId id="353"/>
            <p14:sldId id="354"/>
            <p14:sldId id="355"/>
            <p14:sldId id="356"/>
            <p14:sldId id="429"/>
            <p14:sldId id="357"/>
            <p14:sldId id="430"/>
            <p14:sldId id="358"/>
            <p14:sldId id="421"/>
            <p14:sldId id="420"/>
            <p14:sldId id="360"/>
            <p14:sldId id="413"/>
            <p14:sldId id="361"/>
            <p14:sldId id="362"/>
            <p14:sldId id="363"/>
            <p14:sldId id="431"/>
            <p14:sldId id="364"/>
            <p14:sldId id="365"/>
            <p14:sldId id="366"/>
            <p14:sldId id="369"/>
            <p14:sldId id="443"/>
            <p14:sldId id="422"/>
            <p14:sldId id="371"/>
            <p14:sldId id="439"/>
            <p14:sldId id="372"/>
            <p14:sldId id="370"/>
            <p14:sldId id="374"/>
            <p14:sldId id="375"/>
            <p14:sldId id="376"/>
            <p14:sldId id="377"/>
            <p14:sldId id="378"/>
            <p14:sldId id="438"/>
            <p14:sldId id="299"/>
            <p14:sldId id="300"/>
            <p14:sldId id="301"/>
            <p14:sldId id="302"/>
            <p14:sldId id="308"/>
            <p14:sldId id="313"/>
            <p14:sldId id="314"/>
            <p14:sldId id="303"/>
            <p14:sldId id="445"/>
            <p14:sldId id="309"/>
            <p14:sldId id="304"/>
            <p14:sldId id="444"/>
            <p14:sldId id="446"/>
            <p14:sldId id="404"/>
            <p14:sldId id="310"/>
            <p14:sldId id="447"/>
            <p14:sldId id="305"/>
            <p14:sldId id="399"/>
            <p14:sldId id="316"/>
            <p14:sldId id="397"/>
            <p14:sldId id="318"/>
            <p14:sldId id="319"/>
            <p14:sldId id="432"/>
            <p14:sldId id="321"/>
            <p14:sldId id="322"/>
            <p14:sldId id="433"/>
            <p14:sldId id="325"/>
            <p14:sldId id="327"/>
            <p14:sldId id="400"/>
            <p14:sldId id="329"/>
            <p14:sldId id="331"/>
            <p14:sldId id="332"/>
            <p14:sldId id="333"/>
            <p14:sldId id="334"/>
            <p14:sldId id="335"/>
            <p14:sldId id="337"/>
            <p14:sldId id="339"/>
            <p14:sldId id="338"/>
            <p14:sldId id="434"/>
            <p14:sldId id="419"/>
            <p14:sldId id="424"/>
            <p14:sldId id="340"/>
            <p14:sldId id="402"/>
            <p14:sldId id="403"/>
            <p14:sldId id="3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5F0A1-38C6-C5C9-28D4-5361AF18644C}" name="Nina Kunkel" initials="NK" userId="S::NKUNKEL@nalc.org::000df56c-f6ef-4942-afe0-aba786035456" providerId="AD"/>
  <p188:author id="{623EBBDB-B351-C1F4-704A-3FFA28B228CA}" name="Chris Henwood" initials="CH" userId="S::chenwood@nalc.org::f1989a4a-a94c-41fa-a965-5fb5eba068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73022" autoAdjust="0"/>
  </p:normalViewPr>
  <p:slideViewPr>
    <p:cSldViewPr snapToGrid="0">
      <p:cViewPr varScale="1">
        <p:scale>
          <a:sx n="65" d="100"/>
          <a:sy n="65" d="100"/>
        </p:scale>
        <p:origin x="2286" y="7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notesMaster" Target="notesMasters/notesMaster1.xml"/></Relationships>
</file>

<file path=ppt/comments/modernComment_16D_99455AA7.xml><?xml version="1.0" encoding="utf-8"?>
<p188:cmLst xmlns:a="http://schemas.openxmlformats.org/drawingml/2006/main" xmlns:r="http://schemas.openxmlformats.org/officeDocument/2006/relationships" xmlns:p188="http://schemas.microsoft.com/office/powerpoint/2018/8/main">
  <p188:cm id="{4364F289-BB74-4217-8C9B-1A0DDD5AEB66}" authorId="{623EBBDB-B351-C1F4-704A-3FFA28B228CA}" created="2025-11-14T17:45:54.936">
    <ac:txMkLst xmlns:ac="http://schemas.microsoft.com/office/drawing/2013/main/command">
      <pc:docMk xmlns:pc="http://schemas.microsoft.com/office/powerpoint/2013/main/command"/>
      <pc:sldMk xmlns:pc="http://schemas.microsoft.com/office/powerpoint/2013/main/command" cId="2571459239" sldId="365"/>
      <ac:spMk id="3" creationId="{9DD43F10-6004-7A8D-DE71-DECE1590C51D}"/>
      <ac:txMk cp="402" len="9">
        <ac:context len="429" hash="659986991"/>
      </ac:txMk>
    </ac:txMkLst>
    <p188:pos x="9134529" y="3470329"/>
    <p188:txBody>
      <a:bodyPr/>
      <a:lstStyle/>
      <a:p>
        <a:r>
          <a:rPr lang="en-US"/>
          <a:t>I added “generally” to account for nonqualified ROTH distributions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2E4D45-15A2-7DD4-3573-66BAEFCF1962}"/>
              </a:ext>
            </a:extLst>
          </p:cNvPr>
          <p:cNvSpPr>
            <a:spLocks noGrp="1"/>
          </p:cNvSpPr>
          <p:nvPr>
            <p:ph type="hdr" sz="quarter"/>
          </p:nvPr>
        </p:nvSpPr>
        <p:spPr>
          <a:xfrm>
            <a:off x="0" y="0"/>
            <a:ext cx="3169810" cy="481370"/>
          </a:xfrm>
          <a:prstGeom prst="rect">
            <a:avLst/>
          </a:prstGeom>
        </p:spPr>
        <p:txBody>
          <a:bodyPr vert="horz" lIns="94704" tIns="47352" rIns="94704" bIns="47352" rtlCol="0"/>
          <a:lstStyle>
            <a:lvl1pPr algn="l">
              <a:defRPr sz="1200"/>
            </a:lvl1pPr>
          </a:lstStyle>
          <a:p>
            <a:endParaRPr lang="en-US"/>
          </a:p>
        </p:txBody>
      </p:sp>
      <p:sp>
        <p:nvSpPr>
          <p:cNvPr id="3" name="Date Placeholder 2">
            <a:extLst>
              <a:ext uri="{FF2B5EF4-FFF2-40B4-BE49-F238E27FC236}">
                <a16:creationId xmlns:a16="http://schemas.microsoft.com/office/drawing/2014/main" id="{6CA3283A-CC98-53A4-06E3-C4891F84F0C3}"/>
              </a:ext>
            </a:extLst>
          </p:cNvPr>
          <p:cNvSpPr>
            <a:spLocks noGrp="1"/>
          </p:cNvSpPr>
          <p:nvPr>
            <p:ph type="dt" sz="quarter" idx="1"/>
          </p:nvPr>
        </p:nvSpPr>
        <p:spPr>
          <a:xfrm>
            <a:off x="4143737" y="0"/>
            <a:ext cx="3169810" cy="481370"/>
          </a:xfrm>
          <a:prstGeom prst="rect">
            <a:avLst/>
          </a:prstGeom>
        </p:spPr>
        <p:txBody>
          <a:bodyPr vert="horz" lIns="94704" tIns="47352" rIns="94704" bIns="47352" rtlCol="0"/>
          <a:lstStyle>
            <a:lvl1pPr algn="r">
              <a:defRPr sz="1200"/>
            </a:lvl1pPr>
          </a:lstStyle>
          <a:p>
            <a:fld id="{D318B3EE-DC3A-4F7C-8550-167E95858DA8}" type="datetime1">
              <a:rPr lang="en-US" smtClean="0"/>
              <a:t>7/1/2026</a:t>
            </a:fld>
            <a:endParaRPr lang="en-US"/>
          </a:p>
        </p:txBody>
      </p:sp>
      <p:sp>
        <p:nvSpPr>
          <p:cNvPr id="4" name="Footer Placeholder 3">
            <a:extLst>
              <a:ext uri="{FF2B5EF4-FFF2-40B4-BE49-F238E27FC236}">
                <a16:creationId xmlns:a16="http://schemas.microsoft.com/office/drawing/2014/main" id="{45661999-DCA9-B780-CD0D-C9438C709EE6}"/>
              </a:ext>
            </a:extLst>
          </p:cNvPr>
          <p:cNvSpPr>
            <a:spLocks noGrp="1"/>
          </p:cNvSpPr>
          <p:nvPr>
            <p:ph type="ftr" sz="quarter" idx="2"/>
          </p:nvPr>
        </p:nvSpPr>
        <p:spPr>
          <a:xfrm>
            <a:off x="0" y="9119831"/>
            <a:ext cx="3169810" cy="481370"/>
          </a:xfrm>
          <a:prstGeom prst="rect">
            <a:avLst/>
          </a:prstGeom>
        </p:spPr>
        <p:txBody>
          <a:bodyPr vert="horz" lIns="94704" tIns="47352" rIns="94704" bIns="473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BC4621-E4A3-5D32-D7B6-A5105D1DC663}"/>
              </a:ext>
            </a:extLst>
          </p:cNvPr>
          <p:cNvSpPr>
            <a:spLocks noGrp="1"/>
          </p:cNvSpPr>
          <p:nvPr>
            <p:ph type="sldNum" sz="quarter" idx="3"/>
          </p:nvPr>
        </p:nvSpPr>
        <p:spPr>
          <a:xfrm>
            <a:off x="4143737" y="9119831"/>
            <a:ext cx="3169810" cy="481370"/>
          </a:xfrm>
          <a:prstGeom prst="rect">
            <a:avLst/>
          </a:prstGeom>
        </p:spPr>
        <p:txBody>
          <a:bodyPr vert="horz" lIns="94704" tIns="47352" rIns="94704" bIns="47352" rtlCol="0" anchor="b"/>
          <a:lstStyle>
            <a:lvl1pPr algn="r">
              <a:defRPr sz="1200"/>
            </a:lvl1pPr>
          </a:lstStyle>
          <a:p>
            <a:fld id="{EC1A920D-A6FD-4F32-B418-A71B09CF935E}" type="slidenum">
              <a:rPr lang="en-US" smtClean="0"/>
              <a:t>‹#›</a:t>
            </a:fld>
            <a:endParaRPr lang="en-US"/>
          </a:p>
        </p:txBody>
      </p:sp>
    </p:spTree>
    <p:extLst>
      <p:ext uri="{BB962C8B-B14F-4D97-AF65-F5344CB8AC3E}">
        <p14:creationId xmlns:p14="http://schemas.microsoft.com/office/powerpoint/2010/main" val="1517298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1727"/>
          </a:xfrm>
          <a:prstGeom prst="rect">
            <a:avLst/>
          </a:prstGeom>
        </p:spPr>
        <p:txBody>
          <a:bodyPr vert="horz" lIns="96644" tIns="48322" rIns="96644" bIns="48322" rtlCol="0"/>
          <a:lstStyle>
            <a:lvl1pPr algn="l">
              <a:defRPr sz="1300"/>
            </a:lvl1pPr>
          </a:lstStyle>
          <a:p>
            <a:endParaRPr lang="en-US"/>
          </a:p>
        </p:txBody>
      </p:sp>
      <p:sp>
        <p:nvSpPr>
          <p:cNvPr id="3" name="Date Placeholder 2"/>
          <p:cNvSpPr>
            <a:spLocks noGrp="1"/>
          </p:cNvSpPr>
          <p:nvPr>
            <p:ph type="dt" idx="1"/>
          </p:nvPr>
        </p:nvSpPr>
        <p:spPr>
          <a:xfrm>
            <a:off x="4143589" y="2"/>
            <a:ext cx="3169920" cy="481727"/>
          </a:xfrm>
          <a:prstGeom prst="rect">
            <a:avLst/>
          </a:prstGeom>
        </p:spPr>
        <p:txBody>
          <a:bodyPr vert="horz" lIns="96644" tIns="48322" rIns="96644" bIns="48322" rtlCol="0"/>
          <a:lstStyle>
            <a:lvl1pPr algn="r">
              <a:defRPr sz="1300"/>
            </a:lvl1pPr>
          </a:lstStyle>
          <a:p>
            <a:fld id="{C939115A-C254-4354-90F0-0A359FEC34E3}" type="datetime1">
              <a:rPr lang="en-US" smtClean="0"/>
              <a:t>7/1/2026</a:t>
            </a:fld>
            <a:endParaRPr lang="en-US"/>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6644" tIns="48322" rIns="96644" bIns="48322"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44" tIns="48322" rIns="96644" bIns="483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6"/>
            <a:ext cx="3169920" cy="481726"/>
          </a:xfrm>
          <a:prstGeom prst="rect">
            <a:avLst/>
          </a:prstGeom>
        </p:spPr>
        <p:txBody>
          <a:bodyPr vert="horz" lIns="96644" tIns="48322" rIns="96644" bIns="48322" rtlCol="0" anchor="b"/>
          <a:lstStyle>
            <a:lvl1pPr algn="l">
              <a:defRPr sz="1300"/>
            </a:lvl1pPr>
          </a:lstStyle>
          <a:p>
            <a:endParaRPr lang="en-US"/>
          </a:p>
        </p:txBody>
      </p:sp>
      <p:sp>
        <p:nvSpPr>
          <p:cNvPr id="7" name="Slide Number Placeholder 6"/>
          <p:cNvSpPr>
            <a:spLocks noGrp="1"/>
          </p:cNvSpPr>
          <p:nvPr>
            <p:ph type="sldNum" sz="quarter" idx="5"/>
          </p:nvPr>
        </p:nvSpPr>
        <p:spPr>
          <a:xfrm>
            <a:off x="4143589" y="9119476"/>
            <a:ext cx="3169920" cy="481726"/>
          </a:xfrm>
          <a:prstGeom prst="rect">
            <a:avLst/>
          </a:prstGeom>
        </p:spPr>
        <p:txBody>
          <a:bodyPr vert="horz" lIns="96644" tIns="48322" rIns="96644" bIns="48322" rtlCol="0" anchor="b"/>
          <a:lstStyle>
            <a:lvl1pPr algn="r">
              <a:defRPr sz="1300"/>
            </a:lvl1pPr>
          </a:lstStyle>
          <a:p>
            <a:fld id="{3A3C70B7-3BDC-4BEF-9530-647A1CDCC5BC}" type="slidenum">
              <a:rPr lang="en-US" smtClean="0"/>
              <a:t>‹#›</a:t>
            </a:fld>
            <a:endParaRPr lang="en-US"/>
          </a:p>
        </p:txBody>
      </p:sp>
    </p:spTree>
    <p:extLst>
      <p:ext uri="{BB962C8B-B14F-4D97-AF65-F5344CB8AC3E}">
        <p14:creationId xmlns:p14="http://schemas.microsoft.com/office/powerpoint/2010/main" val="22728972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3" Type="http://schemas.openxmlformats.org/officeDocument/2006/relationships/hyperlink" Target="https://www.vox.com/2019/3/12/18261739/trump-budget-2019-federal-workers" TargetMode="External"/><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CHECK FOR THE LATEST VERSION @ https://www.nalc.org/workplace-issues/retirement</a:t>
            </a:r>
          </a:p>
        </p:txBody>
      </p:sp>
      <p:sp>
        <p:nvSpPr>
          <p:cNvPr id="4" name="Slide Number Placeholder 3"/>
          <p:cNvSpPr>
            <a:spLocks noGrp="1"/>
          </p:cNvSpPr>
          <p:nvPr>
            <p:ph type="sldNum" sz="quarter" idx="5"/>
          </p:nvPr>
        </p:nvSpPr>
        <p:spPr/>
        <p:txBody>
          <a:bodyPr/>
          <a:lstStyle/>
          <a:p>
            <a:fld id="{3A3C70B7-3BDC-4BEF-9530-647A1CDCC5BC}" type="slidenum">
              <a:rPr lang="en-US" smtClean="0"/>
              <a:t>1</a:t>
            </a:fld>
            <a:endParaRPr lang="en-US"/>
          </a:p>
        </p:txBody>
      </p:sp>
    </p:spTree>
    <p:extLst>
      <p:ext uri="{BB962C8B-B14F-4D97-AF65-F5344CB8AC3E}">
        <p14:creationId xmlns:p14="http://schemas.microsoft.com/office/powerpoint/2010/main" val="3171257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FERS Minimum retirement age depends on the year of birth.</a:t>
            </a:r>
          </a:p>
        </p:txBody>
      </p:sp>
      <p:sp>
        <p:nvSpPr>
          <p:cNvPr id="4" name="Slide Number Placeholder 3"/>
          <p:cNvSpPr>
            <a:spLocks noGrp="1"/>
          </p:cNvSpPr>
          <p:nvPr>
            <p:ph type="sldNum" sz="quarter" idx="5"/>
          </p:nvPr>
        </p:nvSpPr>
        <p:spPr/>
        <p:txBody>
          <a:bodyPr/>
          <a:lstStyle/>
          <a:p>
            <a:fld id="{3A3C70B7-3BDC-4BEF-9530-647A1CDCC5BC}" type="slidenum">
              <a:rPr lang="en-US" smtClean="0"/>
              <a:t>10</a:t>
            </a:fld>
            <a:endParaRPr lang="en-US"/>
          </a:p>
        </p:txBody>
      </p:sp>
    </p:spTree>
    <p:extLst>
      <p:ext uri="{BB962C8B-B14F-4D97-AF65-F5344CB8AC3E}">
        <p14:creationId xmlns:p14="http://schemas.microsoft.com/office/powerpoint/2010/main" val="247654914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A6EC4-8837-C1B8-72BF-9E20E3DC9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A5CAC-4A7B-289D-AFDB-7254D3286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8BC12-8C4A-3127-9BEE-33331A26E889}"/>
              </a:ext>
            </a:extLst>
          </p:cNvPr>
          <p:cNvSpPr>
            <a:spLocks noGrp="1"/>
          </p:cNvSpPr>
          <p:nvPr>
            <p:ph type="body" idx="1"/>
          </p:nvPr>
        </p:nvSpPr>
        <p:spPr/>
        <p:txBody>
          <a:bodyPr/>
          <a:lstStyle/>
          <a:p>
            <a:r>
              <a:rPr lang="en-US" dirty="0"/>
              <a:t>https://www.irs.gov/newsroom/401k-limit-increases-to-24500-for-2026-ira-limit-increases-to-7500</a:t>
            </a:r>
          </a:p>
          <a:p>
            <a:endParaRPr lang="en-US" dirty="0"/>
          </a:p>
          <a:p>
            <a:r>
              <a:rPr lang="en-US" dirty="0"/>
              <a:t>Letter carriers that can make the maximum contribution should spread it out over the entire year or they will miss out on matching funds from the Postal Service. </a:t>
            </a:r>
          </a:p>
        </p:txBody>
      </p:sp>
      <p:sp>
        <p:nvSpPr>
          <p:cNvPr id="4" name="Slide Number Placeholder 3">
            <a:extLst>
              <a:ext uri="{FF2B5EF4-FFF2-40B4-BE49-F238E27FC236}">
                <a16:creationId xmlns:a16="http://schemas.microsoft.com/office/drawing/2014/main" id="{D297A679-9C4F-879D-3A7A-1A0B7C6BCBA4}"/>
              </a:ext>
            </a:extLst>
          </p:cNvPr>
          <p:cNvSpPr>
            <a:spLocks noGrp="1"/>
          </p:cNvSpPr>
          <p:nvPr>
            <p:ph type="sldNum" sz="quarter" idx="5"/>
          </p:nvPr>
        </p:nvSpPr>
        <p:spPr/>
        <p:txBody>
          <a:bodyPr/>
          <a:lstStyle/>
          <a:p>
            <a:fld id="{3A3C70B7-3BDC-4BEF-9530-647A1CDCC5BC}" type="slidenum">
              <a:rPr lang="en-US" smtClean="0"/>
              <a:t>100</a:t>
            </a:fld>
            <a:endParaRPr lang="en-US"/>
          </a:p>
        </p:txBody>
      </p:sp>
    </p:spTree>
    <p:extLst>
      <p:ext uri="{BB962C8B-B14F-4D97-AF65-F5344CB8AC3E}">
        <p14:creationId xmlns:p14="http://schemas.microsoft.com/office/powerpoint/2010/main" val="32221463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101</a:t>
            </a:fld>
            <a:endParaRPr lang="en-US"/>
          </a:p>
        </p:txBody>
      </p:sp>
    </p:spTree>
    <p:extLst>
      <p:ext uri="{BB962C8B-B14F-4D97-AF65-F5344CB8AC3E}">
        <p14:creationId xmlns:p14="http://schemas.microsoft.com/office/powerpoint/2010/main" val="33522216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handbook is a great resource, and each attendee should download a copy for their reference. </a:t>
            </a:r>
          </a:p>
        </p:txBody>
      </p:sp>
      <p:sp>
        <p:nvSpPr>
          <p:cNvPr id="4" name="Slide Number Placeholder 3"/>
          <p:cNvSpPr>
            <a:spLocks noGrp="1"/>
          </p:cNvSpPr>
          <p:nvPr>
            <p:ph type="sldNum" sz="quarter" idx="5"/>
          </p:nvPr>
        </p:nvSpPr>
        <p:spPr/>
        <p:txBody>
          <a:bodyPr/>
          <a:lstStyle/>
          <a:p>
            <a:fld id="{3A3C70B7-3BDC-4BEF-9530-647A1CDCC5BC}" type="slidenum">
              <a:rPr lang="en-US" smtClean="0"/>
              <a:t>102</a:t>
            </a:fld>
            <a:endParaRPr lang="en-US"/>
          </a:p>
        </p:txBody>
      </p:sp>
    </p:spTree>
    <p:extLst>
      <p:ext uri="{BB962C8B-B14F-4D97-AF65-F5344CB8AC3E}">
        <p14:creationId xmlns:p14="http://schemas.microsoft.com/office/powerpoint/2010/main" val="14480245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103</a:t>
            </a:fld>
            <a:endParaRPr lang="en-US"/>
          </a:p>
        </p:txBody>
      </p:sp>
    </p:spTree>
    <p:extLst>
      <p:ext uri="{BB962C8B-B14F-4D97-AF65-F5344CB8AC3E}">
        <p14:creationId xmlns:p14="http://schemas.microsoft.com/office/powerpoint/2010/main" val="22355597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Reminder: Full Retirement Age (FRA) under Social Security should not be confused with FERS Minimum Retirement Age (MRA)</a:t>
            </a:r>
          </a:p>
        </p:txBody>
      </p:sp>
      <p:sp>
        <p:nvSpPr>
          <p:cNvPr id="4" name="Slide Number Placeholder 3"/>
          <p:cNvSpPr>
            <a:spLocks noGrp="1"/>
          </p:cNvSpPr>
          <p:nvPr>
            <p:ph type="sldNum" sz="quarter" idx="5"/>
          </p:nvPr>
        </p:nvSpPr>
        <p:spPr/>
        <p:txBody>
          <a:bodyPr/>
          <a:lstStyle/>
          <a:p>
            <a:fld id="{3A3C70B7-3BDC-4BEF-9530-647A1CDCC5BC}" type="slidenum">
              <a:rPr lang="en-US" smtClean="0"/>
              <a:t>104</a:t>
            </a:fld>
            <a:endParaRPr lang="en-US"/>
          </a:p>
        </p:txBody>
      </p:sp>
    </p:spTree>
    <p:extLst>
      <p:ext uri="{BB962C8B-B14F-4D97-AF65-F5344CB8AC3E}">
        <p14:creationId xmlns:p14="http://schemas.microsoft.com/office/powerpoint/2010/main" val="14980569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105</a:t>
            </a:fld>
            <a:endParaRPr lang="en-US"/>
          </a:p>
        </p:txBody>
      </p:sp>
    </p:spTree>
    <p:extLst>
      <p:ext uri="{BB962C8B-B14F-4D97-AF65-F5344CB8AC3E}">
        <p14:creationId xmlns:p14="http://schemas.microsoft.com/office/powerpoint/2010/main" val="242378047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106</a:t>
            </a:fld>
            <a:endParaRPr lang="en-US"/>
          </a:p>
        </p:txBody>
      </p:sp>
    </p:spTree>
    <p:extLst>
      <p:ext uri="{BB962C8B-B14F-4D97-AF65-F5344CB8AC3E}">
        <p14:creationId xmlns:p14="http://schemas.microsoft.com/office/powerpoint/2010/main" val="4598917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https://www.ssa.gov/news/press/factsheets/colafacts2025.pdf</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107</a:t>
            </a:fld>
            <a:endParaRPr lang="en-US"/>
          </a:p>
        </p:txBody>
      </p:sp>
    </p:spTree>
    <p:extLst>
      <p:ext uri="{BB962C8B-B14F-4D97-AF65-F5344CB8AC3E}">
        <p14:creationId xmlns:p14="http://schemas.microsoft.com/office/powerpoint/2010/main" val="42332591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322FD-E01F-EF88-F89C-C334038E1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3751F-70D7-BF77-AC4C-CA42EA2AA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F7DA9F-378D-DA4B-0530-D2DE9B23EF1E}"/>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66AAE9D-526F-228A-FA08-E373EBF078F1}"/>
              </a:ext>
            </a:extLst>
          </p:cNvPr>
          <p:cNvSpPr>
            <a:spLocks noGrp="1"/>
          </p:cNvSpPr>
          <p:nvPr>
            <p:ph type="sldNum" sz="quarter" idx="5"/>
          </p:nvPr>
        </p:nvSpPr>
        <p:spPr/>
        <p:txBody>
          <a:bodyPr/>
          <a:lstStyle/>
          <a:p>
            <a:fld id="{3A3C70B7-3BDC-4BEF-9530-647A1CDCC5BC}" type="slidenum">
              <a:rPr lang="en-US" smtClean="0"/>
              <a:t>108</a:t>
            </a:fld>
            <a:endParaRPr lang="en-US"/>
          </a:p>
        </p:txBody>
      </p:sp>
    </p:spTree>
    <p:extLst>
      <p:ext uri="{BB962C8B-B14F-4D97-AF65-F5344CB8AC3E}">
        <p14:creationId xmlns:p14="http://schemas.microsoft.com/office/powerpoint/2010/main" val="21635543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what we are about to cover</a:t>
            </a:r>
          </a:p>
        </p:txBody>
      </p:sp>
      <p:sp>
        <p:nvSpPr>
          <p:cNvPr id="4" name="Slide Number Placeholder 3"/>
          <p:cNvSpPr>
            <a:spLocks noGrp="1"/>
          </p:cNvSpPr>
          <p:nvPr>
            <p:ph type="sldNum" sz="quarter" idx="5"/>
          </p:nvPr>
        </p:nvSpPr>
        <p:spPr/>
        <p:txBody>
          <a:bodyPr/>
          <a:lstStyle/>
          <a:p>
            <a:fld id="{3A3C70B7-3BDC-4BEF-9530-647A1CDCC5BC}" type="slidenum">
              <a:rPr lang="en-US" smtClean="0"/>
              <a:t>109</a:t>
            </a:fld>
            <a:endParaRPr lang="en-US"/>
          </a:p>
        </p:txBody>
      </p:sp>
    </p:spTree>
    <p:extLst>
      <p:ext uri="{BB962C8B-B14F-4D97-AF65-F5344CB8AC3E}">
        <p14:creationId xmlns:p14="http://schemas.microsoft.com/office/powerpoint/2010/main" val="177385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a:t>
            </a:fld>
            <a:endParaRPr lang="en-US"/>
          </a:p>
        </p:txBody>
      </p:sp>
    </p:spTree>
    <p:extLst>
      <p:ext uri="{BB962C8B-B14F-4D97-AF65-F5344CB8AC3E}">
        <p14:creationId xmlns:p14="http://schemas.microsoft.com/office/powerpoint/2010/main" val="7603402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CSRS can retire on the 1</a:t>
            </a:r>
            <a:r>
              <a:rPr lang="en-US" baseline="30000" dirty="0"/>
              <a:t>st</a:t>
            </a:r>
            <a:r>
              <a:rPr lang="en-US" dirty="0"/>
              <a:t>, 2</a:t>
            </a:r>
            <a:r>
              <a:rPr lang="en-US" baseline="30000" dirty="0"/>
              <a:t>nd</a:t>
            </a:r>
            <a:r>
              <a:rPr lang="en-US" dirty="0"/>
              <a:t>, or 3</a:t>
            </a:r>
            <a:r>
              <a:rPr lang="en-US" baseline="30000" dirty="0"/>
              <a:t>rd</a:t>
            </a:r>
            <a:r>
              <a:rPr lang="en-US" dirty="0"/>
              <a:t> day of the month and begin entitlement. Otherwise entitlement starts at the beginning of the next month like FERS. </a:t>
            </a:r>
          </a:p>
          <a:p>
            <a:endParaRPr lang="en-US" dirty="0"/>
          </a:p>
          <a:p>
            <a:r>
              <a:rPr lang="en-US" dirty="0"/>
              <a:t>OPM computes years of service for determining amount of annuity in years and months.  Days over a month are dropped.  So some LCs decide to retire on a date that results in the total years of service computing to exact years and months, with no (or few) extra days.</a:t>
            </a:r>
          </a:p>
          <a:p>
            <a:endParaRPr lang="en-US" dirty="0"/>
          </a:p>
          <a:p>
            <a:r>
              <a:rPr lang="en-US" dirty="0"/>
              <a:t>Annual leave and sick leave are credited each pay period.  But if an employee does not remain employed for an entire pay period, no AL or SL is credited.  Neither AL nor SL is prorated for working part of a pay period.  So some LCs decide to retire on the last day of a pay period.</a:t>
            </a:r>
          </a:p>
          <a:p>
            <a:r>
              <a:rPr lang="en-US" dirty="0"/>
              <a:t>The amount of the Special Annuity Supplement is computed based on years of service under FERS (not including military time, prior non-career federal service, saved sick leave, etc.) rounded to the nearest whole number.  So some FERS retirees decide to retire on a date that results in years of FERS service being just over 6 months instead of just under six months.</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110</a:t>
            </a:fld>
            <a:endParaRPr lang="en-US"/>
          </a:p>
        </p:txBody>
      </p:sp>
    </p:spTree>
    <p:extLst>
      <p:ext uri="{BB962C8B-B14F-4D97-AF65-F5344CB8AC3E}">
        <p14:creationId xmlns:p14="http://schemas.microsoft.com/office/powerpoint/2010/main" val="19763579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111</a:t>
            </a:fld>
            <a:endParaRPr lang="en-US"/>
          </a:p>
        </p:txBody>
      </p:sp>
    </p:spTree>
    <p:extLst>
      <p:ext uri="{BB962C8B-B14F-4D97-AF65-F5344CB8AC3E}">
        <p14:creationId xmlns:p14="http://schemas.microsoft.com/office/powerpoint/2010/main" val="7705164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mailed annuity estimate looks like. Next slides discusses what it contains.</a:t>
            </a:r>
          </a:p>
        </p:txBody>
      </p:sp>
      <p:sp>
        <p:nvSpPr>
          <p:cNvPr id="4" name="Slide Number Placeholder 3"/>
          <p:cNvSpPr>
            <a:spLocks noGrp="1"/>
          </p:cNvSpPr>
          <p:nvPr>
            <p:ph type="sldNum" sz="quarter" idx="5"/>
          </p:nvPr>
        </p:nvSpPr>
        <p:spPr/>
        <p:txBody>
          <a:bodyPr/>
          <a:lstStyle/>
          <a:p>
            <a:fld id="{3A3C70B7-3BDC-4BEF-9530-647A1CDCC5BC}" type="slidenum">
              <a:rPr lang="en-US" smtClean="0"/>
              <a:t>112</a:t>
            </a:fld>
            <a:endParaRPr lang="en-US"/>
          </a:p>
        </p:txBody>
      </p:sp>
    </p:spTree>
    <p:extLst>
      <p:ext uri="{BB962C8B-B14F-4D97-AF65-F5344CB8AC3E}">
        <p14:creationId xmlns:p14="http://schemas.microsoft.com/office/powerpoint/2010/main" val="11470329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113</a:t>
            </a:fld>
            <a:endParaRPr lang="en-US"/>
          </a:p>
        </p:txBody>
      </p:sp>
    </p:spTree>
    <p:extLst>
      <p:ext uri="{BB962C8B-B14F-4D97-AF65-F5344CB8AC3E}">
        <p14:creationId xmlns:p14="http://schemas.microsoft.com/office/powerpoint/2010/main" val="358490790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114</a:t>
            </a:fld>
            <a:endParaRPr lang="en-US"/>
          </a:p>
        </p:txBody>
      </p:sp>
    </p:spTree>
    <p:extLst>
      <p:ext uri="{BB962C8B-B14F-4D97-AF65-F5344CB8AC3E}">
        <p14:creationId xmlns:p14="http://schemas.microsoft.com/office/powerpoint/2010/main" val="105437134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115</a:t>
            </a:fld>
            <a:endParaRPr lang="en-US"/>
          </a:p>
        </p:txBody>
      </p:sp>
    </p:spTree>
    <p:extLst>
      <p:ext uri="{BB962C8B-B14F-4D97-AF65-F5344CB8AC3E}">
        <p14:creationId xmlns:p14="http://schemas.microsoft.com/office/powerpoint/2010/main" val="13368891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Retirement Computation Date (RCD) is used to determine eligibility for retirement. The RCD assumes all service listed on the attached Service History Report - career, non-career, military, USPS or other Federal Agency – is accurate. The Annuity Computation Date (ACD) reflects service for which FERS contributions are funded and therefore creditable for the computation of your annuity. The ACD does not include service for which FERS contributions were not made, or were made and refunded to you, but you did not complete a redeposit. </a:t>
            </a:r>
          </a:p>
        </p:txBody>
      </p:sp>
      <p:sp>
        <p:nvSpPr>
          <p:cNvPr id="4" name="Slide Number Placeholder 3"/>
          <p:cNvSpPr>
            <a:spLocks noGrp="1"/>
          </p:cNvSpPr>
          <p:nvPr>
            <p:ph type="sldNum" sz="quarter" idx="5"/>
          </p:nvPr>
        </p:nvSpPr>
        <p:spPr/>
        <p:txBody>
          <a:bodyPr/>
          <a:lstStyle/>
          <a:p>
            <a:fld id="{3A3C70B7-3BDC-4BEF-9530-647A1CDCC5BC}" type="slidenum">
              <a:rPr lang="en-US" smtClean="0"/>
              <a:t>116</a:t>
            </a:fld>
            <a:endParaRPr lang="en-US"/>
          </a:p>
        </p:txBody>
      </p:sp>
    </p:spTree>
    <p:extLst>
      <p:ext uri="{BB962C8B-B14F-4D97-AF65-F5344CB8AC3E}">
        <p14:creationId xmlns:p14="http://schemas.microsoft.com/office/powerpoint/2010/main" val="317254953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117</a:t>
            </a:fld>
            <a:endParaRPr lang="en-US"/>
          </a:p>
        </p:txBody>
      </p:sp>
    </p:spTree>
    <p:extLst>
      <p:ext uri="{BB962C8B-B14F-4D97-AF65-F5344CB8AC3E}">
        <p14:creationId xmlns:p14="http://schemas.microsoft.com/office/powerpoint/2010/main" val="102132402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https://www.youtube.com/watch?v=LyABGO5cVg8</a:t>
            </a:r>
          </a:p>
        </p:txBody>
      </p:sp>
      <p:sp>
        <p:nvSpPr>
          <p:cNvPr id="4" name="Slide Number Placeholder 3"/>
          <p:cNvSpPr>
            <a:spLocks noGrp="1"/>
          </p:cNvSpPr>
          <p:nvPr>
            <p:ph type="sldNum" sz="quarter" idx="5"/>
          </p:nvPr>
        </p:nvSpPr>
        <p:spPr/>
        <p:txBody>
          <a:bodyPr/>
          <a:lstStyle/>
          <a:p>
            <a:fld id="{3A3C70B7-3BDC-4BEF-9530-647A1CDCC5BC}" type="slidenum">
              <a:rPr lang="en-US" smtClean="0"/>
              <a:t>118</a:t>
            </a:fld>
            <a:endParaRPr lang="en-US"/>
          </a:p>
        </p:txBody>
      </p:sp>
    </p:spTree>
    <p:extLst>
      <p:ext uri="{BB962C8B-B14F-4D97-AF65-F5344CB8AC3E}">
        <p14:creationId xmlns:p14="http://schemas.microsoft.com/office/powerpoint/2010/main" val="30896763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https://retire.opm.gov/help </a:t>
            </a:r>
          </a:p>
        </p:txBody>
      </p:sp>
      <p:sp>
        <p:nvSpPr>
          <p:cNvPr id="4" name="Slide Number Placeholder 3"/>
          <p:cNvSpPr>
            <a:spLocks noGrp="1"/>
          </p:cNvSpPr>
          <p:nvPr>
            <p:ph type="sldNum" sz="quarter" idx="5"/>
          </p:nvPr>
        </p:nvSpPr>
        <p:spPr/>
        <p:txBody>
          <a:bodyPr/>
          <a:lstStyle/>
          <a:p>
            <a:fld id="{3A3C70B7-3BDC-4BEF-9530-647A1CDCC5BC}" type="slidenum">
              <a:rPr lang="en-US" smtClean="0"/>
              <a:t>119</a:t>
            </a:fld>
            <a:endParaRPr lang="en-US"/>
          </a:p>
        </p:txBody>
      </p:sp>
    </p:spTree>
    <p:extLst>
      <p:ext uri="{BB962C8B-B14F-4D97-AF65-F5344CB8AC3E}">
        <p14:creationId xmlns:p14="http://schemas.microsoft.com/office/powerpoint/2010/main" val="16151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FERS Minimum Retirement Age (MRA) should not be confused with Social Security Full Retirement Age (FRA). </a:t>
            </a:r>
          </a:p>
        </p:txBody>
      </p:sp>
      <p:sp>
        <p:nvSpPr>
          <p:cNvPr id="4" name="Slide Number Placeholder 3"/>
          <p:cNvSpPr>
            <a:spLocks noGrp="1"/>
          </p:cNvSpPr>
          <p:nvPr>
            <p:ph type="sldNum" sz="quarter" idx="5"/>
          </p:nvPr>
        </p:nvSpPr>
        <p:spPr/>
        <p:txBody>
          <a:bodyPr/>
          <a:lstStyle/>
          <a:p>
            <a:fld id="{3A3C70B7-3BDC-4BEF-9530-647A1CDCC5BC}" type="slidenum">
              <a:rPr lang="en-US" smtClean="0"/>
              <a:t>12</a:t>
            </a:fld>
            <a:endParaRPr lang="en-US"/>
          </a:p>
        </p:txBody>
      </p:sp>
    </p:spTree>
    <p:extLst>
      <p:ext uri="{BB962C8B-B14F-4D97-AF65-F5344CB8AC3E}">
        <p14:creationId xmlns:p14="http://schemas.microsoft.com/office/powerpoint/2010/main" val="150199819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Postal Record Contract Talk, Retirement Processing Issues (June 2018): https://www.nalc.org/news/the-postal-record/2018/june-2018/document/ct.pdf </a:t>
            </a:r>
          </a:p>
        </p:txBody>
      </p:sp>
      <p:sp>
        <p:nvSpPr>
          <p:cNvPr id="4" name="Slide Number Placeholder 3"/>
          <p:cNvSpPr>
            <a:spLocks noGrp="1"/>
          </p:cNvSpPr>
          <p:nvPr>
            <p:ph type="sldNum" sz="quarter" idx="5"/>
          </p:nvPr>
        </p:nvSpPr>
        <p:spPr/>
        <p:txBody>
          <a:bodyPr/>
          <a:lstStyle/>
          <a:p>
            <a:fld id="{3A3C70B7-3BDC-4BEF-9530-647A1CDCC5BC}" type="slidenum">
              <a:rPr lang="en-US" smtClean="0"/>
              <a:t>122</a:t>
            </a:fld>
            <a:endParaRPr lang="en-US"/>
          </a:p>
        </p:txBody>
      </p:sp>
    </p:spTree>
    <p:extLst>
      <p:ext uri="{BB962C8B-B14F-4D97-AF65-F5344CB8AC3E}">
        <p14:creationId xmlns:p14="http://schemas.microsoft.com/office/powerpoint/2010/main" val="258344090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123</a:t>
            </a:fld>
            <a:endParaRPr lang="en-US"/>
          </a:p>
        </p:txBody>
      </p:sp>
    </p:spTree>
    <p:extLst>
      <p:ext uri="{BB962C8B-B14F-4D97-AF65-F5344CB8AC3E}">
        <p14:creationId xmlns:p14="http://schemas.microsoft.com/office/powerpoint/2010/main" val="33386206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http://mseries.nalc.org/M01708.pdf </a:t>
            </a:r>
          </a:p>
          <a:p>
            <a:r>
              <a:rPr lang="en-US" dirty="0"/>
              <a:t>Retirement Counseling ELM 589 https://about.usps.com/manuals/elm/html/elmc5_064.htm (CSRS provisions are found in Section 569)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125</a:t>
            </a:fld>
            <a:endParaRPr lang="en-US"/>
          </a:p>
        </p:txBody>
      </p:sp>
    </p:spTree>
    <p:extLst>
      <p:ext uri="{BB962C8B-B14F-4D97-AF65-F5344CB8AC3E}">
        <p14:creationId xmlns:p14="http://schemas.microsoft.com/office/powerpoint/2010/main" val="36558277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Advise that retirees should have some money set aside when retiring incase their interim payments are insufficient to cover their expenses (or don’t start in a timely manner). </a:t>
            </a:r>
          </a:p>
        </p:txBody>
      </p:sp>
      <p:sp>
        <p:nvSpPr>
          <p:cNvPr id="4" name="Slide Number Placeholder 3"/>
          <p:cNvSpPr>
            <a:spLocks noGrp="1"/>
          </p:cNvSpPr>
          <p:nvPr>
            <p:ph type="sldNum" sz="quarter" idx="5"/>
          </p:nvPr>
        </p:nvSpPr>
        <p:spPr/>
        <p:txBody>
          <a:bodyPr/>
          <a:lstStyle/>
          <a:p>
            <a:fld id="{3A3C70B7-3BDC-4BEF-9530-647A1CDCC5BC}" type="slidenum">
              <a:rPr lang="en-US" smtClean="0"/>
              <a:t>126</a:t>
            </a:fld>
            <a:endParaRPr lang="en-US"/>
          </a:p>
        </p:txBody>
      </p:sp>
    </p:spTree>
    <p:extLst>
      <p:ext uri="{BB962C8B-B14F-4D97-AF65-F5344CB8AC3E}">
        <p14:creationId xmlns:p14="http://schemas.microsoft.com/office/powerpoint/2010/main" val="376803037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are topics that will be covered next</a:t>
            </a:r>
          </a:p>
        </p:txBody>
      </p:sp>
      <p:sp>
        <p:nvSpPr>
          <p:cNvPr id="4" name="Slide Number Placeholder 3"/>
          <p:cNvSpPr>
            <a:spLocks noGrp="1"/>
          </p:cNvSpPr>
          <p:nvPr>
            <p:ph type="sldNum" sz="quarter" idx="5"/>
          </p:nvPr>
        </p:nvSpPr>
        <p:spPr/>
        <p:txBody>
          <a:bodyPr/>
          <a:lstStyle/>
          <a:p>
            <a:fld id="{3A3C70B7-3BDC-4BEF-9530-647A1CDCC5BC}" type="slidenum">
              <a:rPr lang="en-US" smtClean="0"/>
              <a:t>127</a:t>
            </a:fld>
            <a:endParaRPr lang="en-US"/>
          </a:p>
        </p:txBody>
      </p:sp>
    </p:spTree>
    <p:extLst>
      <p:ext uri="{BB962C8B-B14F-4D97-AF65-F5344CB8AC3E}">
        <p14:creationId xmlns:p14="http://schemas.microsoft.com/office/powerpoint/2010/main" val="400273108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M-02002 changes carry over limit 520 into leave year 2025 </a:t>
            </a:r>
          </a:p>
          <a:p>
            <a:r>
              <a:rPr lang="en-US" dirty="0"/>
              <a:t>https://s3.amazonaws.com/mseries.nalc.org/02002.pdf</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128</a:t>
            </a:fld>
            <a:endParaRPr lang="en-US"/>
          </a:p>
        </p:txBody>
      </p:sp>
    </p:spTree>
    <p:extLst>
      <p:ext uri="{BB962C8B-B14F-4D97-AF65-F5344CB8AC3E}">
        <p14:creationId xmlns:p14="http://schemas.microsoft.com/office/powerpoint/2010/main" val="324946074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129</a:t>
            </a:fld>
            <a:endParaRPr lang="en-US"/>
          </a:p>
        </p:txBody>
      </p:sp>
    </p:spTree>
    <p:extLst>
      <p:ext uri="{BB962C8B-B14F-4D97-AF65-F5344CB8AC3E}">
        <p14:creationId xmlns:p14="http://schemas.microsoft.com/office/powerpoint/2010/main" val="244554930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8">
              <a:defRPr/>
            </a:pPr>
            <a:r>
              <a:rPr lang="en-US" i="1" dirty="0">
                <a:latin typeface="Calibri" pitchFamily="34" charset="0"/>
              </a:rPr>
              <a:t>This right was introduced with the 2016 – 2019 National Agreement. </a:t>
            </a:r>
            <a:endParaRPr lang="en-US" sz="2200" dirty="0"/>
          </a:p>
          <a:p>
            <a:r>
              <a:rPr lang="en-US" dirty="0"/>
              <a:t>It is found on page 217 of the 2019-2023 National Agreement. </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130</a:t>
            </a:fld>
            <a:endParaRPr lang="en-US"/>
          </a:p>
        </p:txBody>
      </p:sp>
    </p:spTree>
    <p:extLst>
      <p:ext uri="{BB962C8B-B14F-4D97-AF65-F5344CB8AC3E}">
        <p14:creationId xmlns:p14="http://schemas.microsoft.com/office/powerpoint/2010/main" val="210288883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D610-B98B-BD59-589C-083E12DC6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65A62-B152-CE8A-5104-0D9A8F2F1C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790C38-A13A-7B6E-51DC-0B0915318B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F85C66-39C6-ACCB-3A96-785A9A72093A}"/>
              </a:ext>
            </a:extLst>
          </p:cNvPr>
          <p:cNvSpPr>
            <a:spLocks noGrp="1"/>
          </p:cNvSpPr>
          <p:nvPr>
            <p:ph type="sldNum" sz="quarter" idx="5"/>
          </p:nvPr>
        </p:nvSpPr>
        <p:spPr/>
        <p:txBody>
          <a:bodyPr/>
          <a:lstStyle/>
          <a:p>
            <a:fld id="{3A3C70B7-3BDC-4BEF-9530-647A1CDCC5BC}" type="slidenum">
              <a:rPr lang="en-US" smtClean="0"/>
              <a:t>131</a:t>
            </a:fld>
            <a:endParaRPr lang="en-US"/>
          </a:p>
        </p:txBody>
      </p:sp>
    </p:spTree>
    <p:extLst>
      <p:ext uri="{BB962C8B-B14F-4D97-AF65-F5344CB8AC3E}">
        <p14:creationId xmlns:p14="http://schemas.microsoft.com/office/powerpoint/2010/main" val="216503961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132</a:t>
            </a:fld>
            <a:endParaRPr lang="en-US"/>
          </a:p>
        </p:txBody>
      </p:sp>
    </p:spTree>
    <p:extLst>
      <p:ext uri="{BB962C8B-B14F-4D97-AF65-F5344CB8AC3E}">
        <p14:creationId xmlns:p14="http://schemas.microsoft.com/office/powerpoint/2010/main" val="3674745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Creditable Service for eligibility can be different than creditable service when calculating the annuity amount. It is important that the two are not confused.</a:t>
            </a:r>
          </a:p>
        </p:txBody>
      </p:sp>
      <p:sp>
        <p:nvSpPr>
          <p:cNvPr id="4" name="Slide Number Placeholder 3"/>
          <p:cNvSpPr>
            <a:spLocks noGrp="1"/>
          </p:cNvSpPr>
          <p:nvPr>
            <p:ph type="sldNum" sz="quarter" idx="5"/>
          </p:nvPr>
        </p:nvSpPr>
        <p:spPr/>
        <p:txBody>
          <a:bodyPr/>
          <a:lstStyle/>
          <a:p>
            <a:fld id="{3A3C70B7-3BDC-4BEF-9530-647A1CDCC5BC}" type="slidenum">
              <a:rPr lang="en-US" smtClean="0"/>
              <a:t>13</a:t>
            </a:fld>
            <a:endParaRPr lang="en-US"/>
          </a:p>
        </p:txBody>
      </p:sp>
    </p:spTree>
    <p:extLst>
      <p:ext uri="{BB962C8B-B14F-4D97-AF65-F5344CB8AC3E}">
        <p14:creationId xmlns:p14="http://schemas.microsoft.com/office/powerpoint/2010/main" val="214157967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Functions that can be performed on Services Online</a:t>
            </a:r>
          </a:p>
        </p:txBody>
      </p:sp>
      <p:sp>
        <p:nvSpPr>
          <p:cNvPr id="4" name="Slide Number Placeholder 3"/>
          <p:cNvSpPr>
            <a:spLocks noGrp="1"/>
          </p:cNvSpPr>
          <p:nvPr>
            <p:ph type="sldNum" sz="quarter" idx="5"/>
          </p:nvPr>
        </p:nvSpPr>
        <p:spPr/>
        <p:txBody>
          <a:bodyPr/>
          <a:lstStyle/>
          <a:p>
            <a:fld id="{3A3C70B7-3BDC-4BEF-9530-647A1CDCC5BC}" type="slidenum">
              <a:rPr lang="en-US" smtClean="0"/>
              <a:t>133</a:t>
            </a:fld>
            <a:endParaRPr lang="en-US"/>
          </a:p>
        </p:txBody>
      </p:sp>
    </p:spTree>
    <p:extLst>
      <p:ext uri="{BB962C8B-B14F-4D97-AF65-F5344CB8AC3E}">
        <p14:creationId xmlns:p14="http://schemas.microsoft.com/office/powerpoint/2010/main" val="239586235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58E61-6059-CAFD-3A60-B189BF374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22F44-719C-09C6-2C6E-086A083D6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5F7EA-47E6-95F2-4E33-A00D49BE9499}"/>
              </a:ext>
            </a:extLst>
          </p:cNvPr>
          <p:cNvSpPr>
            <a:spLocks noGrp="1"/>
          </p:cNvSpPr>
          <p:nvPr>
            <p:ph type="body" idx="1"/>
          </p:nvPr>
        </p:nvSpPr>
        <p:spPr/>
        <p:txBody>
          <a:bodyPr/>
          <a:lstStyle/>
          <a:p>
            <a:r>
              <a:rPr lang="en-US" b="1" dirty="0"/>
              <a:t>Functions that can be performed on Services Online</a:t>
            </a:r>
          </a:p>
        </p:txBody>
      </p:sp>
      <p:sp>
        <p:nvSpPr>
          <p:cNvPr id="4" name="Slide Number Placeholder 3">
            <a:extLst>
              <a:ext uri="{FF2B5EF4-FFF2-40B4-BE49-F238E27FC236}">
                <a16:creationId xmlns:a16="http://schemas.microsoft.com/office/drawing/2014/main" id="{AC75DD92-46A9-47A8-5DB2-83185D9E3003}"/>
              </a:ext>
            </a:extLst>
          </p:cNvPr>
          <p:cNvSpPr>
            <a:spLocks noGrp="1"/>
          </p:cNvSpPr>
          <p:nvPr>
            <p:ph type="sldNum" sz="quarter" idx="5"/>
          </p:nvPr>
        </p:nvSpPr>
        <p:spPr/>
        <p:txBody>
          <a:bodyPr/>
          <a:lstStyle/>
          <a:p>
            <a:fld id="{3A3C70B7-3BDC-4BEF-9530-647A1CDCC5BC}" type="slidenum">
              <a:rPr lang="en-US" smtClean="0"/>
              <a:t>134</a:t>
            </a:fld>
            <a:endParaRPr lang="en-US"/>
          </a:p>
        </p:txBody>
      </p:sp>
    </p:spTree>
    <p:extLst>
      <p:ext uri="{BB962C8B-B14F-4D97-AF65-F5344CB8AC3E}">
        <p14:creationId xmlns:p14="http://schemas.microsoft.com/office/powerpoint/2010/main" val="349711020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135</a:t>
            </a:fld>
            <a:endParaRPr lang="en-US"/>
          </a:p>
        </p:txBody>
      </p:sp>
    </p:spTree>
    <p:extLst>
      <p:ext uri="{BB962C8B-B14F-4D97-AF65-F5344CB8AC3E}">
        <p14:creationId xmlns:p14="http://schemas.microsoft.com/office/powerpoint/2010/main" val="390140810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136</a:t>
            </a:fld>
            <a:endParaRPr lang="en-US"/>
          </a:p>
        </p:txBody>
      </p:sp>
    </p:spTree>
    <p:extLst>
      <p:ext uri="{BB962C8B-B14F-4D97-AF65-F5344CB8AC3E}">
        <p14:creationId xmlns:p14="http://schemas.microsoft.com/office/powerpoint/2010/main" val="280097474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137</a:t>
            </a:fld>
            <a:endParaRPr lang="en-US"/>
          </a:p>
        </p:txBody>
      </p:sp>
    </p:spTree>
    <p:extLst>
      <p:ext uri="{BB962C8B-B14F-4D97-AF65-F5344CB8AC3E}">
        <p14:creationId xmlns:p14="http://schemas.microsoft.com/office/powerpoint/2010/main" val="315664593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Sept/Oct 2024 Postal Record p.50 Nicole Rhine’s article on constitutional change regarding retiree membership and other reminders https://www.nalc.org/news/the-postal-record/2024/september-october-2024/document/s-t-1.pdf </a:t>
            </a:r>
          </a:p>
        </p:txBody>
      </p:sp>
      <p:sp>
        <p:nvSpPr>
          <p:cNvPr id="4" name="Slide Number Placeholder 3"/>
          <p:cNvSpPr>
            <a:spLocks noGrp="1"/>
          </p:cNvSpPr>
          <p:nvPr>
            <p:ph type="sldNum" sz="quarter" idx="5"/>
          </p:nvPr>
        </p:nvSpPr>
        <p:spPr/>
        <p:txBody>
          <a:bodyPr/>
          <a:lstStyle/>
          <a:p>
            <a:fld id="{3A3C70B7-3BDC-4BEF-9530-647A1CDCC5BC}" type="slidenum">
              <a:rPr lang="en-US" smtClean="0"/>
              <a:t>138</a:t>
            </a:fld>
            <a:endParaRPr lang="en-US"/>
          </a:p>
        </p:txBody>
      </p:sp>
    </p:spTree>
    <p:extLst>
      <p:ext uri="{BB962C8B-B14F-4D97-AF65-F5344CB8AC3E}">
        <p14:creationId xmlns:p14="http://schemas.microsoft.com/office/powerpoint/2010/main" val="415967898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139</a:t>
            </a:fld>
            <a:endParaRPr lang="en-US"/>
          </a:p>
        </p:txBody>
      </p:sp>
    </p:spTree>
    <p:extLst>
      <p:ext uri="{BB962C8B-B14F-4D97-AF65-F5344CB8AC3E}">
        <p14:creationId xmlns:p14="http://schemas.microsoft.com/office/powerpoint/2010/main" val="117943411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addition to the national dues for retirees, some states have the following dues. </a:t>
            </a:r>
            <a:r>
              <a:rPr lang="en-US" dirty="0"/>
              <a:t>Some local’s also charge a small amount. </a:t>
            </a:r>
          </a:p>
          <a:p>
            <a:r>
              <a:rPr lang="en-US" dirty="0"/>
              <a:t>Membership costs for retirees are very small. </a:t>
            </a:r>
          </a:p>
          <a:p>
            <a:endParaRPr lang="en-US" dirty="0"/>
          </a:p>
          <a:p>
            <a:r>
              <a:rPr lang="en-US" dirty="0"/>
              <a:t>Dues as of 2025</a:t>
            </a:r>
          </a:p>
        </p:txBody>
      </p:sp>
      <p:sp>
        <p:nvSpPr>
          <p:cNvPr id="4" name="Slide Number Placeholder 3"/>
          <p:cNvSpPr>
            <a:spLocks noGrp="1"/>
          </p:cNvSpPr>
          <p:nvPr>
            <p:ph type="sldNum" sz="quarter" idx="5"/>
          </p:nvPr>
        </p:nvSpPr>
        <p:spPr/>
        <p:txBody>
          <a:bodyPr/>
          <a:lstStyle/>
          <a:p>
            <a:fld id="{3A3C70B7-3BDC-4BEF-9530-647A1CDCC5BC}" type="slidenum">
              <a:rPr lang="en-US" smtClean="0"/>
              <a:t>140</a:t>
            </a:fld>
            <a:endParaRPr lang="en-US"/>
          </a:p>
        </p:txBody>
      </p:sp>
    </p:spTree>
    <p:extLst>
      <p:ext uri="{BB962C8B-B14F-4D97-AF65-F5344CB8AC3E}">
        <p14:creationId xmlns:p14="http://schemas.microsoft.com/office/powerpoint/2010/main" val="39042284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Dues as of 2025</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141</a:t>
            </a:fld>
            <a:endParaRPr lang="en-US"/>
          </a:p>
        </p:txBody>
      </p:sp>
    </p:spTree>
    <p:extLst>
      <p:ext uri="{BB962C8B-B14F-4D97-AF65-F5344CB8AC3E}">
        <p14:creationId xmlns:p14="http://schemas.microsoft.com/office/powerpoint/2010/main" val="316232977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Dues as of 2025</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142</a:t>
            </a:fld>
            <a:endParaRPr lang="en-US"/>
          </a:p>
        </p:txBody>
      </p:sp>
    </p:spTree>
    <p:extLst>
      <p:ext uri="{BB962C8B-B14F-4D97-AF65-F5344CB8AC3E}">
        <p14:creationId xmlns:p14="http://schemas.microsoft.com/office/powerpoint/2010/main" val="787679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a:t>
            </a:fld>
            <a:endParaRPr lang="en-US"/>
          </a:p>
        </p:txBody>
      </p:sp>
    </p:spTree>
    <p:extLst>
      <p:ext uri="{BB962C8B-B14F-4D97-AF65-F5344CB8AC3E}">
        <p14:creationId xmlns:p14="http://schemas.microsoft.com/office/powerpoint/2010/main" val="24020331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QR code goes to nalc.org &gt; regions so that participants can look up their NBA contact information. </a:t>
            </a:r>
          </a:p>
        </p:txBody>
      </p:sp>
      <p:sp>
        <p:nvSpPr>
          <p:cNvPr id="4" name="Slide Number Placeholder 3"/>
          <p:cNvSpPr>
            <a:spLocks noGrp="1"/>
          </p:cNvSpPr>
          <p:nvPr>
            <p:ph type="sldNum" sz="quarter" idx="5"/>
          </p:nvPr>
        </p:nvSpPr>
        <p:spPr/>
        <p:txBody>
          <a:bodyPr/>
          <a:lstStyle/>
          <a:p>
            <a:fld id="{3A3C70B7-3BDC-4BEF-9530-647A1CDCC5BC}" type="slidenum">
              <a:rPr lang="en-US" smtClean="0"/>
              <a:t>143</a:t>
            </a:fld>
            <a:endParaRPr lang="en-US"/>
          </a:p>
        </p:txBody>
      </p:sp>
    </p:spTree>
    <p:extLst>
      <p:ext uri="{BB962C8B-B14F-4D97-AF65-F5344CB8AC3E}">
        <p14:creationId xmlns:p14="http://schemas.microsoft.com/office/powerpoint/2010/main" val="165925286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Attacks on our retirement have come from both sides of the aisle. Letter carriers must stay engaged in politics to ensure we keep, and enhance, the benefits we derive through the law(s). </a:t>
            </a:r>
          </a:p>
        </p:txBody>
      </p:sp>
      <p:sp>
        <p:nvSpPr>
          <p:cNvPr id="4" name="Slide Number Placeholder 3"/>
          <p:cNvSpPr>
            <a:spLocks noGrp="1"/>
          </p:cNvSpPr>
          <p:nvPr>
            <p:ph type="sldNum" sz="quarter" idx="5"/>
          </p:nvPr>
        </p:nvSpPr>
        <p:spPr/>
        <p:txBody>
          <a:bodyPr/>
          <a:lstStyle/>
          <a:p>
            <a:fld id="{3A3C70B7-3BDC-4BEF-9530-647A1CDCC5BC}" type="slidenum">
              <a:rPr lang="en-US" smtClean="0"/>
              <a:t>144</a:t>
            </a:fld>
            <a:endParaRPr lang="en-US"/>
          </a:p>
        </p:txBody>
      </p:sp>
    </p:spTree>
    <p:extLst>
      <p:ext uri="{BB962C8B-B14F-4D97-AF65-F5344CB8AC3E}">
        <p14:creationId xmlns:p14="http://schemas.microsoft.com/office/powerpoint/2010/main" val="266622808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Participants will not be able to read this chart. Explain what the colors are and that the graph goes from 1990 to 2020. </a:t>
            </a:r>
          </a:p>
          <a:p>
            <a:r>
              <a:rPr lang="en-US" b="1" dirty="0"/>
              <a:t>Point out that the Civil Service Disability and Retirement fund has always grown, and projections show that will continue. Why do we need to cut benefits or increase the costs to hardworking federal employees?</a:t>
            </a:r>
          </a:p>
          <a:p>
            <a:r>
              <a:rPr lang="en-US" dirty="0"/>
              <a:t>See also: A brief history CSRS and FERS https://www.nalc.org/news/the-postal-record/2020/october-2020/document/DRM.pdf </a:t>
            </a:r>
          </a:p>
          <a:p>
            <a:endParaRPr lang="en-US" dirty="0"/>
          </a:p>
          <a:p>
            <a:r>
              <a:rPr lang="en-US" dirty="0"/>
              <a:t>Civil Service Disability and Retirement Fund has always shown a pattern of growth while all those cuts were proposed and/or implemented:</a:t>
            </a:r>
          </a:p>
          <a:p>
            <a:pPr defTabSz="966428">
              <a:defRPr/>
            </a:pPr>
            <a:r>
              <a:rPr lang="en-US" dirty="0"/>
              <a:t>Data Source: Pages 13/14 of https://crsreports.congress.gov/product/pdf/RL/98-972</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145</a:t>
            </a:fld>
            <a:endParaRPr lang="en-US"/>
          </a:p>
        </p:txBody>
      </p:sp>
    </p:spTree>
    <p:extLst>
      <p:ext uri="{BB962C8B-B14F-4D97-AF65-F5344CB8AC3E}">
        <p14:creationId xmlns:p14="http://schemas.microsoft.com/office/powerpoint/2010/main" val="309188246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8">
              <a:defRPr/>
            </a:pPr>
            <a:r>
              <a:rPr lang="en-US" b="0" i="0" dirty="0">
                <a:effectLst/>
                <a:latin typeface="Calibri" panose="020F0502020204030204" pitchFamily="34" charset="0"/>
                <a:hlinkClick r:id="rId3"/>
              </a:rPr>
              <a:t>https://www.vox.com/2019/3/12/18261739/trump-budget-2019-federal-workers</a:t>
            </a:r>
            <a:endParaRPr lang="en-US" alt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146</a:t>
            </a:fld>
            <a:endParaRPr lang="en-US"/>
          </a:p>
        </p:txBody>
      </p:sp>
    </p:spTree>
    <p:extLst>
      <p:ext uri="{BB962C8B-B14F-4D97-AF65-F5344CB8AC3E}">
        <p14:creationId xmlns:p14="http://schemas.microsoft.com/office/powerpoint/2010/main" val="96789855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2025 : https://static.project2025.org/2025_MandateForLeadership_FULL.pdf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147</a:t>
            </a:fld>
            <a:endParaRPr lang="en-US"/>
          </a:p>
        </p:txBody>
      </p:sp>
    </p:spTree>
    <p:extLst>
      <p:ext uri="{BB962C8B-B14F-4D97-AF65-F5344CB8AC3E}">
        <p14:creationId xmlns:p14="http://schemas.microsoft.com/office/powerpoint/2010/main" val="4157848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118</a:t>
            </a:r>
            <a:r>
              <a:rPr lang="en-US" baseline="30000" dirty="0"/>
              <a:t>th</a:t>
            </a:r>
            <a:r>
              <a:rPr lang="en-US" dirty="0"/>
              <a:t> Congress 2023-2024</a:t>
            </a:r>
          </a:p>
          <a:p>
            <a:r>
              <a:rPr lang="en-US" dirty="0"/>
              <a:t>NALC Fact Sheet: https://www.nalc.org/government-affairs/body/2023-WEP-and-GPO-fact-sheet-1.pdf</a:t>
            </a:r>
          </a:p>
          <a:p>
            <a:r>
              <a:rPr lang="en-US" dirty="0"/>
              <a:t>H.R. 82: https://www.congress.gov/bill/118th-congress/house-bill/82</a:t>
            </a:r>
          </a:p>
          <a:p>
            <a:r>
              <a:rPr lang="en-US" dirty="0"/>
              <a:t>S. 597: https://www.congress.gov/bill/118th-congress/senate-bill/597</a:t>
            </a:r>
          </a:p>
        </p:txBody>
      </p:sp>
      <p:sp>
        <p:nvSpPr>
          <p:cNvPr id="4" name="Slide Number Placeholder 3"/>
          <p:cNvSpPr>
            <a:spLocks noGrp="1"/>
          </p:cNvSpPr>
          <p:nvPr>
            <p:ph type="sldNum" sz="quarter" idx="5"/>
          </p:nvPr>
        </p:nvSpPr>
        <p:spPr/>
        <p:txBody>
          <a:bodyPr/>
          <a:lstStyle/>
          <a:p>
            <a:fld id="{3A3C70B7-3BDC-4BEF-9530-647A1CDCC5BC}" type="slidenum">
              <a:rPr lang="en-US" smtClean="0"/>
              <a:t>148</a:t>
            </a:fld>
            <a:endParaRPr lang="en-US"/>
          </a:p>
        </p:txBody>
      </p:sp>
    </p:spTree>
    <p:extLst>
      <p:ext uri="{BB962C8B-B14F-4D97-AF65-F5344CB8AC3E}">
        <p14:creationId xmlns:p14="http://schemas.microsoft.com/office/powerpoint/2010/main" val="27178181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https://www.congress.gov/bill/119th-congress/house-bill/1522</a:t>
            </a:r>
          </a:p>
          <a:p>
            <a:r>
              <a:rPr lang="en-US" dirty="0"/>
              <a:t>NALC Fact Sheets https://www.nalc.org/government-affairs/body/Fact-Sheets.pdf</a:t>
            </a:r>
          </a:p>
        </p:txBody>
      </p:sp>
      <p:sp>
        <p:nvSpPr>
          <p:cNvPr id="4" name="Slide Number Placeholder 3"/>
          <p:cNvSpPr>
            <a:spLocks noGrp="1"/>
          </p:cNvSpPr>
          <p:nvPr>
            <p:ph type="sldNum" sz="quarter" idx="5"/>
          </p:nvPr>
        </p:nvSpPr>
        <p:spPr/>
        <p:txBody>
          <a:bodyPr/>
          <a:lstStyle/>
          <a:p>
            <a:fld id="{3A3C70B7-3BDC-4BEF-9530-647A1CDCC5BC}" type="slidenum">
              <a:rPr lang="en-US" smtClean="0"/>
              <a:t>149</a:t>
            </a:fld>
            <a:endParaRPr lang="en-US"/>
          </a:p>
        </p:txBody>
      </p:sp>
    </p:spTree>
    <p:extLst>
      <p:ext uri="{BB962C8B-B14F-4D97-AF65-F5344CB8AC3E}">
        <p14:creationId xmlns:p14="http://schemas.microsoft.com/office/powerpoint/2010/main" val="330173703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150</a:t>
            </a:fld>
            <a:endParaRPr lang="en-US"/>
          </a:p>
        </p:txBody>
      </p:sp>
    </p:spTree>
    <p:extLst>
      <p:ext uri="{BB962C8B-B14F-4D97-AF65-F5344CB8AC3E}">
        <p14:creationId xmlns:p14="http://schemas.microsoft.com/office/powerpoint/2010/main" val="203457195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Annuitant sign up form: https://www.nalc.org/government-affairs/political-activity/body/letter-carrier-political-fund-postalease-annuity-2.pdf</a:t>
            </a:r>
          </a:p>
          <a:p>
            <a:r>
              <a:rPr lang="en-US" dirty="0"/>
              <a:t>Letter Carrier Political Fund https://www.nalc.org/government-affairs/political-activity/yes-i-want-to-become-a-pac-member </a:t>
            </a:r>
          </a:p>
          <a:p>
            <a:r>
              <a:rPr lang="en-US" dirty="0"/>
              <a:t>Brent Fjerestad will either take the call or forward to a Legislate and </a:t>
            </a:r>
            <a:r>
              <a:rPr lang="en-US"/>
              <a:t>Political Organizer (LPO)</a:t>
            </a: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151</a:t>
            </a:fld>
            <a:endParaRPr lang="en-US"/>
          </a:p>
        </p:txBody>
      </p:sp>
    </p:spTree>
    <p:extLst>
      <p:ext uri="{BB962C8B-B14F-4D97-AF65-F5344CB8AC3E}">
        <p14:creationId xmlns:p14="http://schemas.microsoft.com/office/powerpoint/2010/main" val="210822578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NALC Retirement https://www.nalc.org/workplace-issues/retirement</a:t>
            </a:r>
          </a:p>
          <a:p>
            <a:r>
              <a:rPr lang="en-US" dirty="0"/>
              <a:t>CSRS and FERS Handbooks https://www.opm.gov/retirement-center/publications-forms/csrsfers-handbook/</a:t>
            </a:r>
          </a:p>
        </p:txBody>
      </p:sp>
      <p:sp>
        <p:nvSpPr>
          <p:cNvPr id="4" name="Slide Number Placeholder 3"/>
          <p:cNvSpPr>
            <a:spLocks noGrp="1"/>
          </p:cNvSpPr>
          <p:nvPr>
            <p:ph type="sldNum" sz="quarter" idx="5"/>
          </p:nvPr>
        </p:nvSpPr>
        <p:spPr/>
        <p:txBody>
          <a:bodyPr/>
          <a:lstStyle/>
          <a:p>
            <a:fld id="{3A3C70B7-3BDC-4BEF-9530-647A1CDCC5BC}" type="slidenum">
              <a:rPr lang="en-US" smtClean="0"/>
              <a:t>152</a:t>
            </a:fld>
            <a:endParaRPr lang="en-US"/>
          </a:p>
        </p:txBody>
      </p:sp>
    </p:spTree>
    <p:extLst>
      <p:ext uri="{BB962C8B-B14F-4D97-AF65-F5344CB8AC3E}">
        <p14:creationId xmlns:p14="http://schemas.microsoft.com/office/powerpoint/2010/main" val="72622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15</a:t>
            </a:fld>
            <a:endParaRPr lang="en-US"/>
          </a:p>
        </p:txBody>
      </p:sp>
    </p:spTree>
    <p:extLst>
      <p:ext uri="{BB962C8B-B14F-4D97-AF65-F5344CB8AC3E}">
        <p14:creationId xmlns:p14="http://schemas.microsoft.com/office/powerpoint/2010/main" val="148705369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or ideas for this presentation? Feel free to contact the retirement department (202.393.4695) with suggestions.</a:t>
            </a:r>
          </a:p>
          <a:p>
            <a:endParaRPr lang="en-US" dirty="0"/>
          </a:p>
          <a:p>
            <a:r>
              <a:rPr lang="en-US" dirty="0"/>
              <a:t>Thank you to everyone that </a:t>
            </a:r>
            <a:r>
              <a:rPr lang="en-US"/>
              <a:t>has contributed!</a:t>
            </a:r>
          </a:p>
        </p:txBody>
      </p:sp>
      <p:sp>
        <p:nvSpPr>
          <p:cNvPr id="4" name="Slide Number Placeholder 3"/>
          <p:cNvSpPr>
            <a:spLocks noGrp="1"/>
          </p:cNvSpPr>
          <p:nvPr>
            <p:ph type="sldNum" sz="quarter" idx="5"/>
          </p:nvPr>
        </p:nvSpPr>
        <p:spPr/>
        <p:txBody>
          <a:bodyPr/>
          <a:lstStyle/>
          <a:p>
            <a:fld id="{3A3C70B7-3BDC-4BEF-9530-647A1CDCC5BC}" type="slidenum">
              <a:rPr lang="en-US" smtClean="0"/>
              <a:t>153</a:t>
            </a:fld>
            <a:endParaRPr lang="en-US"/>
          </a:p>
        </p:txBody>
      </p:sp>
    </p:spTree>
    <p:extLst>
      <p:ext uri="{BB962C8B-B14F-4D97-AF65-F5344CB8AC3E}">
        <p14:creationId xmlns:p14="http://schemas.microsoft.com/office/powerpoint/2010/main" val="255836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 five years of part-time service (such as part-time flexible) will count as five years towards ELIGIBILITY. But if they worked less than 40 hours per week there would be an impact on their annuity calculation. </a:t>
            </a:r>
          </a:p>
          <a:p>
            <a:endParaRPr lang="en-US" b="1" dirty="0"/>
          </a:p>
          <a:p>
            <a:r>
              <a:rPr lang="en-US" b="0" dirty="0"/>
              <a:t>https://www.nalc.org/news/the-postal-record/2022/may-2022/document/DRM.pdf</a:t>
            </a:r>
          </a:p>
        </p:txBody>
      </p:sp>
      <p:sp>
        <p:nvSpPr>
          <p:cNvPr id="4" name="Slide Number Placeholder 3"/>
          <p:cNvSpPr>
            <a:spLocks noGrp="1"/>
          </p:cNvSpPr>
          <p:nvPr>
            <p:ph type="sldNum" sz="quarter" idx="5"/>
          </p:nvPr>
        </p:nvSpPr>
        <p:spPr/>
        <p:txBody>
          <a:bodyPr/>
          <a:lstStyle/>
          <a:p>
            <a:fld id="{3A3C70B7-3BDC-4BEF-9530-647A1CDCC5BC}" type="slidenum">
              <a:rPr lang="en-US" smtClean="0"/>
              <a:t>16</a:t>
            </a:fld>
            <a:endParaRPr lang="en-US"/>
          </a:p>
        </p:txBody>
      </p:sp>
    </p:spTree>
    <p:extLst>
      <p:ext uri="{BB962C8B-B14F-4D97-AF65-F5344CB8AC3E}">
        <p14:creationId xmlns:p14="http://schemas.microsoft.com/office/powerpoint/2010/main" val="351041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17</a:t>
            </a:fld>
            <a:endParaRPr lang="en-US"/>
          </a:p>
        </p:txBody>
      </p:sp>
    </p:spTree>
    <p:extLst>
      <p:ext uri="{BB962C8B-B14F-4D97-AF65-F5344CB8AC3E}">
        <p14:creationId xmlns:p14="http://schemas.microsoft.com/office/powerpoint/2010/main" val="3083714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deposits for non-career civilian service, military deposits MUST be completed prior to separation for credit. </a:t>
            </a:r>
          </a:p>
        </p:txBody>
      </p:sp>
      <p:sp>
        <p:nvSpPr>
          <p:cNvPr id="4" name="Slide Number Placeholder 3"/>
          <p:cNvSpPr>
            <a:spLocks noGrp="1"/>
          </p:cNvSpPr>
          <p:nvPr>
            <p:ph type="sldNum" sz="quarter" idx="5"/>
          </p:nvPr>
        </p:nvSpPr>
        <p:spPr/>
        <p:txBody>
          <a:bodyPr/>
          <a:lstStyle/>
          <a:p>
            <a:fld id="{3A3C70B7-3BDC-4BEF-9530-647A1CDCC5BC}" type="slidenum">
              <a:rPr lang="en-US" smtClean="0"/>
              <a:t>18</a:t>
            </a:fld>
            <a:endParaRPr lang="en-US"/>
          </a:p>
        </p:txBody>
      </p:sp>
    </p:spTree>
    <p:extLst>
      <p:ext uri="{BB962C8B-B14F-4D97-AF65-F5344CB8AC3E}">
        <p14:creationId xmlns:p14="http://schemas.microsoft.com/office/powerpoint/2010/main" val="1305754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that starts to accrue for the third year does not become effective until the end of the year, so technically if the deposit is completed prior to the end of year 3 there will be no interest.</a:t>
            </a:r>
          </a:p>
          <a:p>
            <a:r>
              <a:rPr lang="en-US" dirty="0"/>
              <a:t>In any case, the recommendation is to make sure new hires are aware of making a deposit for military service if applicable.  </a:t>
            </a:r>
          </a:p>
          <a:p>
            <a:r>
              <a:rPr lang="en-US" dirty="0"/>
              <a:t>https://www.opm.gov/retirement-center/benefits-officers-center/webcast-presentations/military-deposits.pdf </a:t>
            </a:r>
          </a:p>
        </p:txBody>
      </p:sp>
      <p:sp>
        <p:nvSpPr>
          <p:cNvPr id="4" name="Slide Number Placeholder 3"/>
          <p:cNvSpPr>
            <a:spLocks noGrp="1"/>
          </p:cNvSpPr>
          <p:nvPr>
            <p:ph type="sldNum" sz="quarter" idx="5"/>
          </p:nvPr>
        </p:nvSpPr>
        <p:spPr/>
        <p:txBody>
          <a:bodyPr/>
          <a:lstStyle/>
          <a:p>
            <a:fld id="{3A3C70B7-3BDC-4BEF-9530-647A1CDCC5BC}" type="slidenum">
              <a:rPr lang="en-US" smtClean="0"/>
              <a:t>19</a:t>
            </a:fld>
            <a:endParaRPr lang="en-US"/>
          </a:p>
        </p:txBody>
      </p:sp>
    </p:spTree>
    <p:extLst>
      <p:ext uri="{BB962C8B-B14F-4D97-AF65-F5344CB8AC3E}">
        <p14:creationId xmlns:p14="http://schemas.microsoft.com/office/powerpoint/2010/main" val="159539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a:t>
            </a:fld>
            <a:endParaRPr lang="en-US"/>
          </a:p>
        </p:txBody>
      </p:sp>
    </p:spTree>
    <p:extLst>
      <p:ext uri="{BB962C8B-B14F-4D97-AF65-F5344CB8AC3E}">
        <p14:creationId xmlns:p14="http://schemas.microsoft.com/office/powerpoint/2010/main" val="3879770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They can begin the process of making a deposit. Then compare the benefits to the cost to make a fully informed decision. </a:t>
            </a:r>
          </a:p>
        </p:txBody>
      </p:sp>
      <p:sp>
        <p:nvSpPr>
          <p:cNvPr id="4" name="Slide Number Placeholder 3"/>
          <p:cNvSpPr>
            <a:spLocks noGrp="1"/>
          </p:cNvSpPr>
          <p:nvPr>
            <p:ph type="sldNum" sz="quarter" idx="5"/>
          </p:nvPr>
        </p:nvSpPr>
        <p:spPr/>
        <p:txBody>
          <a:bodyPr/>
          <a:lstStyle/>
          <a:p>
            <a:fld id="{3A3C70B7-3BDC-4BEF-9530-647A1CDCC5BC}" type="slidenum">
              <a:rPr lang="en-US" smtClean="0"/>
              <a:t>20</a:t>
            </a:fld>
            <a:endParaRPr lang="en-US"/>
          </a:p>
        </p:txBody>
      </p:sp>
    </p:spTree>
    <p:extLst>
      <p:ext uri="{BB962C8B-B14F-4D97-AF65-F5344CB8AC3E}">
        <p14:creationId xmlns:p14="http://schemas.microsoft.com/office/powerpoint/2010/main" val="612397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Another reason to participate in politics: 118</a:t>
            </a:r>
            <a:r>
              <a:rPr lang="en-US" b="1" baseline="30000" dirty="0"/>
              <a:t>th</a:t>
            </a:r>
            <a:r>
              <a:rPr lang="en-US" b="1" dirty="0"/>
              <a:t> Congress Federal Retirement Fairness Act (H.R. 5995) would have allowed deposits for civilian service after 1988 if it had passed into law. </a:t>
            </a:r>
          </a:p>
          <a:p>
            <a:r>
              <a:rPr lang="en-US" dirty="0"/>
              <a:t>https://www.nalc.org/government-affairs/legislative-activities/document/Federal-Retirement-Fairness-Act-2023.pdf</a:t>
            </a:r>
          </a:p>
          <a:p>
            <a:endParaRPr lang="en-US" dirty="0"/>
          </a:p>
          <a:p>
            <a:r>
              <a:rPr lang="en-US" dirty="0"/>
              <a:t>A note about the QR Code: participants can use a smartphone camera to access the link. Presenter may want to inform the audience how to use the QR code if necessary. These QR codes and links are also available on the handout. </a:t>
            </a:r>
          </a:p>
          <a:p>
            <a:endParaRPr lang="en-US" dirty="0"/>
          </a:p>
          <a:p>
            <a:r>
              <a:rPr lang="en-US" dirty="0"/>
              <a:t>See </a:t>
            </a:r>
            <a:r>
              <a:rPr lang="en-US"/>
              <a:t>p.32 of chapter 21 for the special rule on volunteer service https</a:t>
            </a:r>
            <a:r>
              <a:rPr lang="en-US" dirty="0"/>
              <a:t>://www.opm.gov/retirement-center/publications-forms/csrsfers-handbook/c021.pdf</a:t>
            </a:r>
          </a:p>
        </p:txBody>
      </p:sp>
      <p:sp>
        <p:nvSpPr>
          <p:cNvPr id="4" name="Slide Number Placeholder 3"/>
          <p:cNvSpPr>
            <a:spLocks noGrp="1"/>
          </p:cNvSpPr>
          <p:nvPr>
            <p:ph type="sldNum" sz="quarter" idx="5"/>
          </p:nvPr>
        </p:nvSpPr>
        <p:spPr/>
        <p:txBody>
          <a:bodyPr/>
          <a:lstStyle/>
          <a:p>
            <a:fld id="{3A3C70B7-3BDC-4BEF-9530-647A1CDCC5BC}" type="slidenum">
              <a:rPr lang="en-US" smtClean="0"/>
              <a:t>21</a:t>
            </a:fld>
            <a:endParaRPr lang="en-US"/>
          </a:p>
        </p:txBody>
      </p:sp>
    </p:spTree>
    <p:extLst>
      <p:ext uri="{BB962C8B-B14F-4D97-AF65-F5344CB8AC3E}">
        <p14:creationId xmlns:p14="http://schemas.microsoft.com/office/powerpoint/2010/main" val="318726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22</a:t>
            </a:fld>
            <a:endParaRPr lang="en-US"/>
          </a:p>
        </p:txBody>
      </p:sp>
    </p:spTree>
    <p:extLst>
      <p:ext uri="{BB962C8B-B14F-4D97-AF65-F5344CB8AC3E}">
        <p14:creationId xmlns:p14="http://schemas.microsoft.com/office/powerpoint/2010/main" val="2709005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serves as an overview. We will explain each of these variables.</a:t>
            </a:r>
          </a:p>
        </p:txBody>
      </p:sp>
      <p:sp>
        <p:nvSpPr>
          <p:cNvPr id="4" name="Slide Number Placeholder 3"/>
          <p:cNvSpPr>
            <a:spLocks noGrp="1"/>
          </p:cNvSpPr>
          <p:nvPr>
            <p:ph type="sldNum" sz="quarter" idx="5"/>
          </p:nvPr>
        </p:nvSpPr>
        <p:spPr/>
        <p:txBody>
          <a:bodyPr/>
          <a:lstStyle/>
          <a:p>
            <a:fld id="{3A3C70B7-3BDC-4BEF-9530-647A1CDCC5BC}" type="slidenum">
              <a:rPr lang="en-US" smtClean="0"/>
              <a:t>23</a:t>
            </a:fld>
            <a:endParaRPr lang="en-US"/>
          </a:p>
        </p:txBody>
      </p:sp>
    </p:spTree>
    <p:extLst>
      <p:ext uri="{BB962C8B-B14F-4D97-AF65-F5344CB8AC3E}">
        <p14:creationId xmlns:p14="http://schemas.microsoft.com/office/powerpoint/2010/main" val="2919100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RED FLAG: Letter Carriers with military reserve time that was not active service should be sure to verify their service credit on Form 3107-1 Certified Summary of Federal Service prior to retiring. </a:t>
            </a:r>
          </a:p>
          <a:p>
            <a:endParaRPr lang="en-US" dirty="0"/>
          </a:p>
          <a:p>
            <a:r>
              <a:rPr lang="en-US" dirty="0"/>
              <a:t>Military Reserve service during Weekly or Biweekly Training Periods is not active duty and therefore </a:t>
            </a:r>
            <a:r>
              <a:rPr lang="en-US" b="1" dirty="0"/>
              <a:t>not creditable </a:t>
            </a:r>
            <a:r>
              <a:rPr lang="en-US" dirty="0"/>
              <a:t>for CSRS/FERS purposes. </a:t>
            </a:r>
          </a:p>
          <a:p>
            <a:r>
              <a:rPr lang="en-US" dirty="0"/>
              <a:t>While the weekly and biweekly training sessions are reserve duty and not creditable, the annual 15-day training camp or cruise which reservists are called upon to attend (and for which they receive pay and allowances) is active duty and, therefore, creditable. </a:t>
            </a:r>
          </a:p>
          <a:p>
            <a:endParaRPr lang="en-US" dirty="0"/>
          </a:p>
          <a:p>
            <a:r>
              <a:rPr lang="en-US" dirty="0"/>
              <a:t>The Postal Service has on occasion not updated service history to deduct un-creditable military reserve time until letter carriers have retired. </a:t>
            </a:r>
          </a:p>
        </p:txBody>
      </p:sp>
      <p:sp>
        <p:nvSpPr>
          <p:cNvPr id="4" name="Slide Number Placeholder 3"/>
          <p:cNvSpPr>
            <a:spLocks noGrp="1"/>
          </p:cNvSpPr>
          <p:nvPr>
            <p:ph type="sldNum" sz="quarter" idx="5"/>
          </p:nvPr>
        </p:nvSpPr>
        <p:spPr/>
        <p:txBody>
          <a:bodyPr/>
          <a:lstStyle/>
          <a:p>
            <a:fld id="{3A3C70B7-3BDC-4BEF-9530-647A1CDCC5BC}" type="slidenum">
              <a:rPr lang="en-US" smtClean="0"/>
              <a:t>24</a:t>
            </a:fld>
            <a:endParaRPr lang="en-US"/>
          </a:p>
        </p:txBody>
      </p:sp>
    </p:spTree>
    <p:extLst>
      <p:ext uri="{BB962C8B-B14F-4D97-AF65-F5344CB8AC3E}">
        <p14:creationId xmlns:p14="http://schemas.microsoft.com/office/powerpoint/2010/main" val="4271991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25</a:t>
            </a:fld>
            <a:endParaRPr lang="en-US"/>
          </a:p>
        </p:txBody>
      </p:sp>
    </p:spTree>
    <p:extLst>
      <p:ext uri="{BB962C8B-B14F-4D97-AF65-F5344CB8AC3E}">
        <p14:creationId xmlns:p14="http://schemas.microsoft.com/office/powerpoint/2010/main" val="2406345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63636"/>
                </a:solidFill>
                <a:effectLst/>
                <a:latin typeface="Arial" panose="020B0604020202020204" pitchFamily="34" charset="0"/>
              </a:rPr>
              <a:t>Essentially, if the service is creditable for length of service, it is creditable towards your High-3 Average Salary.</a:t>
            </a:r>
            <a:r>
              <a:rPr lang="en-US" b="0" i="0" dirty="0">
                <a:solidFill>
                  <a:srgbClr val="363636"/>
                </a:solidFill>
                <a:effectLst/>
                <a:latin typeface="Arial" panose="020B0604020202020204" pitchFamily="34" charset="0"/>
              </a:rPr>
              <a:t> </a:t>
            </a:r>
          </a:p>
          <a:p>
            <a:r>
              <a:rPr lang="en-US" b="0" i="0" dirty="0">
                <a:solidFill>
                  <a:srgbClr val="363636"/>
                </a:solidFill>
                <a:effectLst/>
                <a:latin typeface="Arial" panose="020B0604020202020204" pitchFamily="34" charset="0"/>
              </a:rPr>
              <a:t>High-3 average salary computations are based on periods of creditable service. Thus, periods of nonpay status of 6 months or less in a calendar year that fall within an employee’s average salary period are included in the calculation of the average salary using the rate of basic pay in effect during the period of nonpay status. For example, if a full-time employee whose annual rate of basic pay is $85,000 per year is placed in nonpay status for 3 months, that 3-month period would be credited in the average salary calculation using the $85,000 basic pay rate. (If the rate of basic pay changed to $86,500 per year after 2 months of the nonpay period, the first 2 months of the nonpay period would be credited in the average salary calculation using the $85,000 basic pay rate and the last month of the nonpay period would be credited in the average salary calculation using the $86,500 basic pay rate.)</a:t>
            </a:r>
          </a:p>
          <a:p>
            <a:pPr defTabSz="966428">
              <a:defRPr/>
            </a:pPr>
            <a:r>
              <a:rPr lang="en-US" dirty="0"/>
              <a:t>https://www.opm.gov/policy-data-oversight/pay-leave/leave-administration/fact-sheets/effect-of-extended-leave-without-pay-lwop-or-other-nonpay-status-on-federal-benefits-and-programs/</a:t>
            </a:r>
          </a:p>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26</a:t>
            </a:fld>
            <a:endParaRPr lang="en-US"/>
          </a:p>
        </p:txBody>
      </p:sp>
    </p:spTree>
    <p:extLst>
      <p:ext uri="{BB962C8B-B14F-4D97-AF65-F5344CB8AC3E}">
        <p14:creationId xmlns:p14="http://schemas.microsoft.com/office/powerpoint/2010/main" val="3694340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2023-2026 National Agreement raises</a:t>
            </a:r>
          </a:p>
          <a:p>
            <a:r>
              <a:rPr lang="en-US" dirty="0"/>
              <a:t>Part 1 of 2</a:t>
            </a:r>
          </a:p>
        </p:txBody>
      </p:sp>
      <p:sp>
        <p:nvSpPr>
          <p:cNvPr id="4" name="Slide Number Placeholder 3"/>
          <p:cNvSpPr>
            <a:spLocks noGrp="1"/>
          </p:cNvSpPr>
          <p:nvPr>
            <p:ph type="sldNum" sz="quarter" idx="5"/>
          </p:nvPr>
        </p:nvSpPr>
        <p:spPr/>
        <p:txBody>
          <a:bodyPr/>
          <a:lstStyle/>
          <a:p>
            <a:fld id="{3A3C70B7-3BDC-4BEF-9530-647A1CDCC5BC}" type="slidenum">
              <a:rPr lang="en-US" smtClean="0"/>
              <a:t>27</a:t>
            </a:fld>
            <a:endParaRPr lang="en-US"/>
          </a:p>
        </p:txBody>
      </p:sp>
    </p:spTree>
    <p:extLst>
      <p:ext uri="{BB962C8B-B14F-4D97-AF65-F5344CB8AC3E}">
        <p14:creationId xmlns:p14="http://schemas.microsoft.com/office/powerpoint/2010/main" val="3147136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D67A6-DB32-2169-7A4E-DD12BF4A2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08670-5022-042C-C4A7-D18FA1EA2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1857E-D926-29E3-4D6F-B16A81840AEB}"/>
              </a:ext>
            </a:extLst>
          </p:cNvPr>
          <p:cNvSpPr>
            <a:spLocks noGrp="1"/>
          </p:cNvSpPr>
          <p:nvPr>
            <p:ph type="body" idx="1"/>
          </p:nvPr>
        </p:nvSpPr>
        <p:spPr/>
        <p:txBody>
          <a:bodyPr/>
          <a:lstStyle/>
          <a:p>
            <a:r>
              <a:rPr lang="en-US" dirty="0"/>
              <a:t>2023-2026 National Agreement raises</a:t>
            </a:r>
          </a:p>
          <a:p>
            <a:r>
              <a:rPr lang="en-US" dirty="0"/>
              <a:t>Part 2 of 2</a:t>
            </a:r>
          </a:p>
        </p:txBody>
      </p:sp>
      <p:sp>
        <p:nvSpPr>
          <p:cNvPr id="4" name="Slide Number Placeholder 3">
            <a:extLst>
              <a:ext uri="{FF2B5EF4-FFF2-40B4-BE49-F238E27FC236}">
                <a16:creationId xmlns:a16="http://schemas.microsoft.com/office/drawing/2014/main" id="{14AFBD53-BC37-B460-E3D2-F352F30BE751}"/>
              </a:ext>
            </a:extLst>
          </p:cNvPr>
          <p:cNvSpPr>
            <a:spLocks noGrp="1"/>
          </p:cNvSpPr>
          <p:nvPr>
            <p:ph type="sldNum" sz="quarter" idx="5"/>
          </p:nvPr>
        </p:nvSpPr>
        <p:spPr/>
        <p:txBody>
          <a:bodyPr/>
          <a:lstStyle/>
          <a:p>
            <a:fld id="{3A3C70B7-3BDC-4BEF-9530-647A1CDCC5BC}" type="slidenum">
              <a:rPr lang="en-US" smtClean="0"/>
              <a:t>28</a:t>
            </a:fld>
            <a:endParaRPr lang="en-US"/>
          </a:p>
        </p:txBody>
      </p:sp>
    </p:spTree>
    <p:extLst>
      <p:ext uri="{BB962C8B-B14F-4D97-AF65-F5344CB8AC3E}">
        <p14:creationId xmlns:p14="http://schemas.microsoft.com/office/powerpoint/2010/main" val="392380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DEMONSTRATION PURPOSES ONLY. </a:t>
            </a:r>
          </a:p>
          <a:p>
            <a:r>
              <a:rPr lang="en-US" b="1" dirty="0"/>
              <a:t>Part 1 of 2</a:t>
            </a:r>
          </a:p>
        </p:txBody>
      </p:sp>
      <p:sp>
        <p:nvSpPr>
          <p:cNvPr id="4" name="Slide Number Placeholder 3"/>
          <p:cNvSpPr>
            <a:spLocks noGrp="1"/>
          </p:cNvSpPr>
          <p:nvPr>
            <p:ph type="sldNum" sz="quarter" idx="5"/>
          </p:nvPr>
        </p:nvSpPr>
        <p:spPr/>
        <p:txBody>
          <a:bodyPr/>
          <a:lstStyle/>
          <a:p>
            <a:fld id="{3A3C70B7-3BDC-4BEF-9530-647A1CDCC5BC}" type="slidenum">
              <a:rPr lang="en-US" smtClean="0"/>
              <a:t>29</a:t>
            </a:fld>
            <a:endParaRPr lang="en-US"/>
          </a:p>
        </p:txBody>
      </p:sp>
    </p:spTree>
    <p:extLst>
      <p:ext uri="{BB962C8B-B14F-4D97-AF65-F5344CB8AC3E}">
        <p14:creationId xmlns:p14="http://schemas.microsoft.com/office/powerpoint/2010/main" val="69086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08161-D248-9BBF-BC5B-A05D01B48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FCBA0-17B5-3385-4C64-3252FCC21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EAB48-5E8D-BAC2-8D39-9DB1DD373C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41251F-0A90-C8C8-9F90-FA84A634691E}"/>
              </a:ext>
            </a:extLst>
          </p:cNvPr>
          <p:cNvSpPr>
            <a:spLocks noGrp="1"/>
          </p:cNvSpPr>
          <p:nvPr>
            <p:ph type="sldNum" sz="quarter" idx="5"/>
          </p:nvPr>
        </p:nvSpPr>
        <p:spPr/>
        <p:txBody>
          <a:bodyPr/>
          <a:lstStyle/>
          <a:p>
            <a:fld id="{3A3C70B7-3BDC-4BEF-9530-647A1CDCC5BC}" type="slidenum">
              <a:rPr lang="en-US" smtClean="0"/>
              <a:t>3</a:t>
            </a:fld>
            <a:endParaRPr lang="en-US"/>
          </a:p>
        </p:txBody>
      </p:sp>
    </p:spTree>
    <p:extLst>
      <p:ext uri="{BB962C8B-B14F-4D97-AF65-F5344CB8AC3E}">
        <p14:creationId xmlns:p14="http://schemas.microsoft.com/office/powerpoint/2010/main" val="1376157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8BEDB-8892-9D91-33CD-5CD8F173B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F2AFC0-7939-592E-DAD0-16222EE77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94082-3ACA-FC1E-40BF-6BFB16DCE767}"/>
              </a:ext>
            </a:extLst>
          </p:cNvPr>
          <p:cNvSpPr>
            <a:spLocks noGrp="1"/>
          </p:cNvSpPr>
          <p:nvPr>
            <p:ph type="body" idx="1"/>
          </p:nvPr>
        </p:nvSpPr>
        <p:spPr/>
        <p:txBody>
          <a:bodyPr/>
          <a:lstStyle/>
          <a:p>
            <a:r>
              <a:rPr lang="en-US" b="1" dirty="0"/>
              <a:t>FOR DEMONSTRATION PURPOSES ONLY. </a:t>
            </a:r>
          </a:p>
          <a:p>
            <a:r>
              <a:rPr lang="en-US" b="1" dirty="0"/>
              <a:t>Part 2 of 2</a:t>
            </a:r>
          </a:p>
        </p:txBody>
      </p:sp>
      <p:sp>
        <p:nvSpPr>
          <p:cNvPr id="4" name="Slide Number Placeholder 3">
            <a:extLst>
              <a:ext uri="{FF2B5EF4-FFF2-40B4-BE49-F238E27FC236}">
                <a16:creationId xmlns:a16="http://schemas.microsoft.com/office/drawing/2014/main" id="{EF21E242-E870-6BC8-25AD-2D9B4283F3CF}"/>
              </a:ext>
            </a:extLst>
          </p:cNvPr>
          <p:cNvSpPr>
            <a:spLocks noGrp="1"/>
          </p:cNvSpPr>
          <p:nvPr>
            <p:ph type="sldNum" sz="quarter" idx="5"/>
          </p:nvPr>
        </p:nvSpPr>
        <p:spPr/>
        <p:txBody>
          <a:bodyPr/>
          <a:lstStyle/>
          <a:p>
            <a:fld id="{3A3C70B7-3BDC-4BEF-9530-647A1CDCC5BC}" type="slidenum">
              <a:rPr lang="en-US" smtClean="0"/>
              <a:t>30</a:t>
            </a:fld>
            <a:endParaRPr lang="en-US"/>
          </a:p>
        </p:txBody>
      </p:sp>
    </p:spTree>
    <p:extLst>
      <p:ext uri="{BB962C8B-B14F-4D97-AF65-F5344CB8AC3E}">
        <p14:creationId xmlns:p14="http://schemas.microsoft.com/office/powerpoint/2010/main" val="3809035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31</a:t>
            </a:fld>
            <a:endParaRPr lang="en-US"/>
          </a:p>
        </p:txBody>
      </p:sp>
    </p:spTree>
    <p:extLst>
      <p:ext uri="{BB962C8B-B14F-4D97-AF65-F5344CB8AC3E}">
        <p14:creationId xmlns:p14="http://schemas.microsoft.com/office/powerpoint/2010/main" val="212544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32</a:t>
            </a:fld>
            <a:endParaRPr lang="en-US"/>
          </a:p>
        </p:txBody>
      </p:sp>
    </p:spTree>
    <p:extLst>
      <p:ext uri="{BB962C8B-B14F-4D97-AF65-F5344CB8AC3E}">
        <p14:creationId xmlns:p14="http://schemas.microsoft.com/office/powerpoint/2010/main" val="249454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reduction – each month under 62 is 5/12 of a percent reduction. </a:t>
            </a:r>
          </a:p>
        </p:txBody>
      </p:sp>
      <p:sp>
        <p:nvSpPr>
          <p:cNvPr id="4" name="Slide Number Placeholder 3"/>
          <p:cNvSpPr>
            <a:spLocks noGrp="1"/>
          </p:cNvSpPr>
          <p:nvPr>
            <p:ph type="sldNum" sz="quarter" idx="5"/>
          </p:nvPr>
        </p:nvSpPr>
        <p:spPr/>
        <p:txBody>
          <a:bodyPr/>
          <a:lstStyle/>
          <a:p>
            <a:fld id="{3A3C70B7-3BDC-4BEF-9530-647A1CDCC5BC}" type="slidenum">
              <a:rPr lang="en-US" smtClean="0"/>
              <a:t>33</a:t>
            </a:fld>
            <a:endParaRPr lang="en-US"/>
          </a:p>
        </p:txBody>
      </p:sp>
    </p:spTree>
    <p:extLst>
      <p:ext uri="{BB962C8B-B14F-4D97-AF65-F5344CB8AC3E}">
        <p14:creationId xmlns:p14="http://schemas.microsoft.com/office/powerpoint/2010/main" val="4107522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The supplement is an estimate of the amount of Social Security benefits earned during FERS civilian service.  </a:t>
            </a:r>
          </a:p>
          <a:p>
            <a:pPr eaLnBrk="1" hangingPunct="1"/>
            <a:endParaRPr lang="en-US" b="1" dirty="0"/>
          </a:p>
          <a:p>
            <a:pPr eaLnBrk="1" hangingPunct="1"/>
            <a:r>
              <a:rPr lang="en-US" dirty="0"/>
              <a:t>The supplement ends on the earlier of the last day of the month in which the retiree becomes age 62 </a:t>
            </a:r>
            <a:r>
              <a:rPr lang="en-US" b="1" dirty="0"/>
              <a:t>or</a:t>
            </a:r>
            <a:r>
              <a:rPr lang="en-US" dirty="0"/>
              <a:t> the last day of the month before the first month for which the retiree would, upon proper application, be entitled to Social Security benefits. </a:t>
            </a:r>
          </a:p>
          <a:p>
            <a:pPr eaLnBrk="1" hangingPunct="1"/>
            <a:endParaRPr lang="en-US" dirty="0"/>
          </a:p>
          <a:p>
            <a:pPr eaLnBrk="1" hangingPunct="1"/>
            <a:r>
              <a:rPr lang="en-US" dirty="0"/>
              <a:t>https://www.opm.gov/retirement-center/publications-forms/csrsfers-handbook/c051.pdf Page 5</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34</a:t>
            </a:fld>
            <a:endParaRPr lang="en-US"/>
          </a:p>
        </p:txBody>
      </p:sp>
    </p:spTree>
    <p:extLst>
      <p:ext uri="{BB962C8B-B14F-4D97-AF65-F5344CB8AC3E}">
        <p14:creationId xmlns:p14="http://schemas.microsoft.com/office/powerpoint/2010/main" val="395131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a:t>Not eligible: Disability retirees, individuals retiring under MRA+10, individuals who are eligible only for a deferred annuity, individuals retiring age 62 or later.</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35</a:t>
            </a:fld>
            <a:endParaRPr lang="en-US"/>
          </a:p>
        </p:txBody>
      </p:sp>
    </p:spTree>
    <p:extLst>
      <p:ext uri="{BB962C8B-B14F-4D97-AF65-F5344CB8AC3E}">
        <p14:creationId xmlns:p14="http://schemas.microsoft.com/office/powerpoint/2010/main" val="608309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[2025] Supplement would be reduced to zero when earnings are $70,200 or greater. https://www.ssa.gov/oact/cola/rtea.html</a:t>
            </a:r>
          </a:p>
        </p:txBody>
      </p:sp>
      <p:sp>
        <p:nvSpPr>
          <p:cNvPr id="4" name="Slide Number Placeholder 3"/>
          <p:cNvSpPr>
            <a:spLocks noGrp="1"/>
          </p:cNvSpPr>
          <p:nvPr>
            <p:ph type="sldNum" sz="quarter" idx="5"/>
          </p:nvPr>
        </p:nvSpPr>
        <p:spPr/>
        <p:txBody>
          <a:bodyPr/>
          <a:lstStyle/>
          <a:p>
            <a:fld id="{3A3C70B7-3BDC-4BEF-9530-647A1CDCC5BC}" type="slidenum">
              <a:rPr lang="en-US" smtClean="0"/>
              <a:t>36</a:t>
            </a:fld>
            <a:endParaRPr lang="en-US"/>
          </a:p>
        </p:txBody>
      </p:sp>
    </p:spTree>
    <p:extLst>
      <p:ext uri="{BB962C8B-B14F-4D97-AF65-F5344CB8AC3E}">
        <p14:creationId xmlns:p14="http://schemas.microsoft.com/office/powerpoint/2010/main" val="655127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Retirement Department often receives calls from members where the estimate was around $100 too high. If retiring in December, choose the 31</a:t>
            </a:r>
            <a:r>
              <a:rPr lang="en-US" b="1" baseline="30000" dirty="0"/>
              <a:t>st</a:t>
            </a:r>
            <a:r>
              <a:rPr lang="en-US" b="1" dirty="0"/>
              <a:t> because only earnings for the full calendar year (from 01/01 to 12/31) will be included in your earnings history when calculating the Supplement. www.opm.gov/retirement-center/publications-forms/csrsfers-handbook/c051.pdf (page 6)</a:t>
            </a:r>
          </a:p>
        </p:txBody>
      </p:sp>
      <p:sp>
        <p:nvSpPr>
          <p:cNvPr id="4" name="Slide Number Placeholder 3"/>
          <p:cNvSpPr>
            <a:spLocks noGrp="1"/>
          </p:cNvSpPr>
          <p:nvPr>
            <p:ph type="sldNum" sz="quarter" idx="5"/>
          </p:nvPr>
        </p:nvSpPr>
        <p:spPr/>
        <p:txBody>
          <a:bodyPr/>
          <a:lstStyle/>
          <a:p>
            <a:fld id="{3A3C70B7-3BDC-4BEF-9530-647A1CDCC5BC}" type="slidenum">
              <a:rPr lang="en-US" smtClean="0"/>
              <a:t>37</a:t>
            </a:fld>
            <a:endParaRPr lang="en-US"/>
          </a:p>
        </p:txBody>
      </p:sp>
    </p:spTree>
    <p:extLst>
      <p:ext uri="{BB962C8B-B14F-4D97-AF65-F5344CB8AC3E}">
        <p14:creationId xmlns:p14="http://schemas.microsoft.com/office/powerpoint/2010/main" val="3360214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38</a:t>
            </a:fld>
            <a:endParaRPr lang="en-US"/>
          </a:p>
        </p:txBody>
      </p:sp>
    </p:spTree>
    <p:extLst>
      <p:ext uri="{BB962C8B-B14F-4D97-AF65-F5344CB8AC3E}">
        <p14:creationId xmlns:p14="http://schemas.microsoft.com/office/powerpoint/2010/main" val="4279477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OPM sometimes takes months to begin survivor annuity. Retirees may want to ensure some savings are set aside to help the survivor bridge the gap.</a:t>
            </a:r>
            <a:r>
              <a:rPr lang="en-US" dirty="0"/>
              <a:t> </a:t>
            </a:r>
          </a:p>
          <a:p>
            <a:r>
              <a:rPr lang="en-US" dirty="0"/>
              <a:t>https://www.opm.gov/support/retirement/faq/survivor-benefits/</a:t>
            </a:r>
          </a:p>
        </p:txBody>
      </p:sp>
      <p:sp>
        <p:nvSpPr>
          <p:cNvPr id="4" name="Slide Number Placeholder 3"/>
          <p:cNvSpPr>
            <a:spLocks noGrp="1"/>
          </p:cNvSpPr>
          <p:nvPr>
            <p:ph type="sldNum" sz="quarter" idx="5"/>
          </p:nvPr>
        </p:nvSpPr>
        <p:spPr/>
        <p:txBody>
          <a:bodyPr/>
          <a:lstStyle/>
          <a:p>
            <a:fld id="{3A3C70B7-3BDC-4BEF-9530-647A1CDCC5BC}" type="slidenum">
              <a:rPr lang="en-US" smtClean="0"/>
              <a:t>39</a:t>
            </a:fld>
            <a:endParaRPr lang="en-US"/>
          </a:p>
        </p:txBody>
      </p:sp>
    </p:spTree>
    <p:extLst>
      <p:ext uri="{BB962C8B-B14F-4D97-AF65-F5344CB8AC3E}">
        <p14:creationId xmlns:p14="http://schemas.microsoft.com/office/powerpoint/2010/main" val="22276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Congress created FERS they intended for it to be in parity with CSRS (taking into account Social Security and TSP). </a:t>
            </a:r>
          </a:p>
          <a:p>
            <a:r>
              <a:rPr lang="en-US" dirty="0"/>
              <a:t>Defined benefit plans have become rare.</a:t>
            </a:r>
          </a:p>
        </p:txBody>
      </p:sp>
      <p:sp>
        <p:nvSpPr>
          <p:cNvPr id="4" name="Slide Number Placeholder 3"/>
          <p:cNvSpPr>
            <a:spLocks noGrp="1"/>
          </p:cNvSpPr>
          <p:nvPr>
            <p:ph type="sldNum" sz="quarter" idx="5"/>
          </p:nvPr>
        </p:nvSpPr>
        <p:spPr/>
        <p:txBody>
          <a:bodyPr/>
          <a:lstStyle/>
          <a:p>
            <a:fld id="{3A3C70B7-3BDC-4BEF-9530-647A1CDCC5BC}" type="slidenum">
              <a:rPr lang="en-US" smtClean="0"/>
              <a:t>4</a:t>
            </a:fld>
            <a:endParaRPr lang="en-US"/>
          </a:p>
        </p:txBody>
      </p:sp>
    </p:spTree>
    <p:extLst>
      <p:ext uri="{BB962C8B-B14F-4D97-AF65-F5344CB8AC3E}">
        <p14:creationId xmlns:p14="http://schemas.microsoft.com/office/powerpoint/2010/main" val="4245102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40</a:t>
            </a:fld>
            <a:endParaRPr lang="en-US"/>
          </a:p>
        </p:txBody>
      </p:sp>
    </p:spTree>
    <p:extLst>
      <p:ext uri="{BB962C8B-B14F-4D97-AF65-F5344CB8AC3E}">
        <p14:creationId xmlns:p14="http://schemas.microsoft.com/office/powerpoint/2010/main" val="2535453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41</a:t>
            </a:fld>
            <a:endParaRPr lang="en-US"/>
          </a:p>
        </p:txBody>
      </p:sp>
    </p:spTree>
    <p:extLst>
      <p:ext uri="{BB962C8B-B14F-4D97-AF65-F5344CB8AC3E}">
        <p14:creationId xmlns:p14="http://schemas.microsoft.com/office/powerpoint/2010/main" val="39172683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63534"/>
                </a:solidFill>
                <a:effectLst/>
                <a:latin typeface="Droid Serif"/>
              </a:rPr>
              <a:t>For more info: https://www.opm.gov/faq/retire/What-is-an-insurable-interest-survivor-benefit-election.ashx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42</a:t>
            </a:fld>
            <a:endParaRPr lang="en-US"/>
          </a:p>
        </p:txBody>
      </p:sp>
    </p:spTree>
    <p:extLst>
      <p:ext uri="{BB962C8B-B14F-4D97-AF65-F5344CB8AC3E}">
        <p14:creationId xmlns:p14="http://schemas.microsoft.com/office/powerpoint/2010/main" val="4094358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8">
              <a:defRPr/>
            </a:pPr>
            <a:r>
              <a:rPr lang="en-US" b="1" dirty="0"/>
              <a:t>Providing this information so that no one feels obligated to retire to ensure a survivor annuity.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43</a:t>
            </a:fld>
            <a:endParaRPr lang="en-US"/>
          </a:p>
        </p:txBody>
      </p:sp>
    </p:spTree>
    <p:extLst>
      <p:ext uri="{BB962C8B-B14F-4D97-AF65-F5344CB8AC3E}">
        <p14:creationId xmlns:p14="http://schemas.microsoft.com/office/powerpoint/2010/main" val="4118645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an employee retires at 61 years and 1 month old and are 62 by December when the COLA kicks in, they will get the PRORATED amount (ineligible for less than 1 year). </a:t>
            </a:r>
          </a:p>
          <a:p>
            <a:r>
              <a:rPr lang="en-US" b="1" dirty="0"/>
              <a:t>If an employee retires at 60 years and are 62 by December when the COLA kicks in, they will get the FULL COLA (was ineligible for 1 year or more). </a:t>
            </a:r>
          </a:p>
        </p:txBody>
      </p:sp>
      <p:sp>
        <p:nvSpPr>
          <p:cNvPr id="4" name="Slide Number Placeholder 3"/>
          <p:cNvSpPr>
            <a:spLocks noGrp="1"/>
          </p:cNvSpPr>
          <p:nvPr>
            <p:ph type="sldNum" sz="quarter" idx="5"/>
          </p:nvPr>
        </p:nvSpPr>
        <p:spPr/>
        <p:txBody>
          <a:bodyPr/>
          <a:lstStyle/>
          <a:p>
            <a:fld id="{3A3C70B7-3BDC-4BEF-9530-647A1CDCC5BC}" type="slidenum">
              <a:rPr lang="en-US" smtClean="0"/>
              <a:t>44</a:t>
            </a:fld>
            <a:endParaRPr lang="en-US"/>
          </a:p>
        </p:txBody>
      </p:sp>
    </p:spTree>
    <p:extLst>
      <p:ext uri="{BB962C8B-B14F-4D97-AF65-F5344CB8AC3E}">
        <p14:creationId xmlns:p14="http://schemas.microsoft.com/office/powerpoint/2010/main" val="38986549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AACC3-1A7B-87E5-C844-806B34F43E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C373A-0BD1-74E7-4A64-F7F0C76C5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BF4AB-9F0C-788E-13AE-5334E68CD74D}"/>
              </a:ext>
            </a:extLst>
          </p:cNvPr>
          <p:cNvSpPr>
            <a:spLocks noGrp="1"/>
          </p:cNvSpPr>
          <p:nvPr>
            <p:ph type="body" idx="1"/>
          </p:nvPr>
        </p:nvSpPr>
        <p:spPr/>
        <p:txBody>
          <a:bodyPr/>
          <a:lstStyle/>
          <a:p>
            <a:r>
              <a:rPr lang="en-US" b="1" dirty="0"/>
              <a:t>If an employee retires at 61 years and 1 month old and are 62 by December when the COLA kicks in, they will get the PRORATED amount (ineligible for less than 1 year). </a:t>
            </a:r>
          </a:p>
          <a:p>
            <a:r>
              <a:rPr lang="en-US" b="1" dirty="0"/>
              <a:t>If an employee retires at 60 years and are 62 by December when the COLA kicks in, they will get the FULL COLA (was ineligible for 1 year or more). </a:t>
            </a:r>
          </a:p>
        </p:txBody>
      </p:sp>
      <p:sp>
        <p:nvSpPr>
          <p:cNvPr id="4" name="Slide Number Placeholder 3">
            <a:extLst>
              <a:ext uri="{FF2B5EF4-FFF2-40B4-BE49-F238E27FC236}">
                <a16:creationId xmlns:a16="http://schemas.microsoft.com/office/drawing/2014/main" id="{531845DA-235A-A561-CE05-EFCB207FA0F5}"/>
              </a:ext>
            </a:extLst>
          </p:cNvPr>
          <p:cNvSpPr>
            <a:spLocks noGrp="1"/>
          </p:cNvSpPr>
          <p:nvPr>
            <p:ph type="sldNum" sz="quarter" idx="5"/>
          </p:nvPr>
        </p:nvSpPr>
        <p:spPr/>
        <p:txBody>
          <a:bodyPr/>
          <a:lstStyle/>
          <a:p>
            <a:fld id="{3A3C70B7-3BDC-4BEF-9530-647A1CDCC5BC}" type="slidenum">
              <a:rPr lang="en-US" smtClean="0"/>
              <a:t>45</a:t>
            </a:fld>
            <a:endParaRPr lang="en-US"/>
          </a:p>
        </p:txBody>
      </p:sp>
    </p:spTree>
    <p:extLst>
      <p:ext uri="{BB962C8B-B14F-4D97-AF65-F5344CB8AC3E}">
        <p14:creationId xmlns:p14="http://schemas.microsoft.com/office/powerpoint/2010/main" val="2172818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46</a:t>
            </a:fld>
            <a:endParaRPr lang="en-US"/>
          </a:p>
        </p:txBody>
      </p:sp>
    </p:spTree>
    <p:extLst>
      <p:ext uri="{BB962C8B-B14F-4D97-AF65-F5344CB8AC3E}">
        <p14:creationId xmlns:p14="http://schemas.microsoft.com/office/powerpoint/2010/main" val="2614688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47</a:t>
            </a:fld>
            <a:endParaRPr lang="en-US"/>
          </a:p>
        </p:txBody>
      </p:sp>
    </p:spTree>
    <p:extLst>
      <p:ext uri="{BB962C8B-B14F-4D97-AF65-F5344CB8AC3E}">
        <p14:creationId xmlns:p14="http://schemas.microsoft.com/office/powerpoint/2010/main" val="4698992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F40BA-5A74-473B-8486-5F580D7B0C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A3986-8A92-CDE2-577A-D82B027D0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1BE47-D7E5-92C4-0DFE-CDA1674F1420}"/>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408C5E65-FC5E-CCD4-E851-48AF2FC2383A}"/>
              </a:ext>
            </a:extLst>
          </p:cNvPr>
          <p:cNvSpPr>
            <a:spLocks noGrp="1"/>
          </p:cNvSpPr>
          <p:nvPr>
            <p:ph type="sldNum" sz="quarter" idx="5"/>
          </p:nvPr>
        </p:nvSpPr>
        <p:spPr/>
        <p:txBody>
          <a:bodyPr/>
          <a:lstStyle/>
          <a:p>
            <a:fld id="{3A3C70B7-3BDC-4BEF-9530-647A1CDCC5BC}" type="slidenum">
              <a:rPr lang="en-US" smtClean="0"/>
              <a:t>48</a:t>
            </a:fld>
            <a:endParaRPr lang="en-US"/>
          </a:p>
        </p:txBody>
      </p:sp>
    </p:spTree>
    <p:extLst>
      <p:ext uri="{BB962C8B-B14F-4D97-AF65-F5344CB8AC3E}">
        <p14:creationId xmlns:p14="http://schemas.microsoft.com/office/powerpoint/2010/main" val="3005344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CSRS portion goes through slide 60. Skip to slide 61 if not covering CSRS. </a:t>
            </a:r>
          </a:p>
          <a:p>
            <a:r>
              <a:rPr lang="en-US" b="1" dirty="0"/>
              <a:t>Make sure to emphasize that we are now talking about CSRS instead of FERS.</a:t>
            </a:r>
          </a:p>
          <a:p>
            <a:endParaRPr lang="en-US" b="1"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49</a:t>
            </a:fld>
            <a:endParaRPr lang="en-US"/>
          </a:p>
        </p:txBody>
      </p:sp>
    </p:spTree>
    <p:extLst>
      <p:ext uri="{BB962C8B-B14F-4D97-AF65-F5344CB8AC3E}">
        <p14:creationId xmlns:p14="http://schemas.microsoft.com/office/powerpoint/2010/main" val="185901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8">
              <a:defRPr/>
            </a:pPr>
            <a:r>
              <a:rPr lang="en-US" b="1" dirty="0"/>
              <a:t>Good time to see if any CSRS employees are in the room.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a:t>
            </a:fld>
            <a:endParaRPr lang="en-US"/>
          </a:p>
        </p:txBody>
      </p:sp>
    </p:spTree>
    <p:extLst>
      <p:ext uri="{BB962C8B-B14F-4D97-AF65-F5344CB8AC3E}">
        <p14:creationId xmlns:p14="http://schemas.microsoft.com/office/powerpoint/2010/main" val="5493173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must meet both the age and service requirements outlined in this slide for an immediate retirement benefit. </a:t>
            </a:r>
          </a:p>
          <a:p>
            <a:r>
              <a:rPr lang="en-US" b="1" dirty="0"/>
              <a:t>Once you meet these requirements you can retire at any time. </a:t>
            </a:r>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50</a:t>
            </a:fld>
            <a:endParaRPr lang="en-US"/>
          </a:p>
        </p:txBody>
      </p:sp>
    </p:spTree>
    <p:extLst>
      <p:ext uri="{BB962C8B-B14F-4D97-AF65-F5344CB8AC3E}">
        <p14:creationId xmlns:p14="http://schemas.microsoft.com/office/powerpoint/2010/main" val="2282858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ELM 582.3 Part-Time Service</a:t>
            </a:r>
          </a:p>
          <a:p>
            <a:r>
              <a:rPr lang="en-US" dirty="0"/>
              <a:t>Retirement benefits that include part-time employment will be prorated by a ratio of the part-time hours worked to the number of hours a full-time employee would have worked.</a:t>
            </a:r>
            <a:endParaRPr lang="en-US" sz="1000" dirty="0"/>
          </a:p>
          <a:p>
            <a:pPr>
              <a:buFont typeface="Wingdings" panose="05000000000000000000" pitchFamily="2" charset="2"/>
              <a:buChar char="§"/>
            </a:pPr>
            <a:r>
              <a:rPr lang="en-US" dirty="0"/>
              <a:t>Compute the actual time worked, and the number of full-time hours that could have been worked, for all periods of part time service (performed on or after April 7, 1986 for CSRS).</a:t>
            </a:r>
            <a:endParaRPr lang="en-US" sz="1000" dirty="0"/>
          </a:p>
          <a:p>
            <a:pPr>
              <a:buFont typeface="Wingdings" panose="05000000000000000000" pitchFamily="2" charset="2"/>
              <a:buChar char="§"/>
            </a:pPr>
            <a:r>
              <a:rPr lang="en-US" dirty="0"/>
              <a:t>Include time worked in excess of the scheduled part-time tour of duty, not to exceed full-time credit, in the computation of the actual time worked. </a:t>
            </a:r>
            <a:endParaRPr lang="en-US" sz="1000" dirty="0"/>
          </a:p>
          <a:p>
            <a:pPr>
              <a:buFont typeface="Wingdings" panose="05000000000000000000" pitchFamily="2" charset="2"/>
              <a:buChar char="§"/>
            </a:pPr>
            <a:r>
              <a:rPr lang="en-US" dirty="0"/>
              <a:t>Include periods of creditable time in a nonpay (LWOP) status in the computation of actual time worked. The "actual time worked" during nonpay status is based on the tour of duty in effect immediately before entry into the nonpay status.</a:t>
            </a:r>
            <a:endParaRPr lang="en-US" sz="800" dirty="0"/>
          </a:p>
          <a:p>
            <a:pPr>
              <a:buFont typeface="Wingdings" panose="05000000000000000000" pitchFamily="2" charset="2"/>
              <a:buChar char="§"/>
            </a:pPr>
            <a:r>
              <a:rPr lang="en-US" dirty="0"/>
              <a:t>Divide the total actual hours worked by the total full-time hours to obtain the CSRS proration factor (round to the nearest percent).</a:t>
            </a:r>
          </a:p>
          <a:p>
            <a:pPr>
              <a:buFont typeface="Wingdings" panose="05000000000000000000" pitchFamily="2" charset="2"/>
              <a:buChar char="§"/>
            </a:pPr>
            <a:r>
              <a:rPr lang="en-US" dirty="0"/>
              <a:t> You can request an annuity estimate from USPS Shared Services that includes calculation of part time service.</a:t>
            </a:r>
            <a:endParaRPr lang="en-US" sz="1000" dirty="0"/>
          </a:p>
          <a:p>
            <a:pPr>
              <a:buFont typeface="Wingdings" panose="05000000000000000000" pitchFamily="2" charset="2"/>
              <a:buChar char="§"/>
            </a:pPr>
            <a:r>
              <a:rPr lang="en-US" dirty="0"/>
              <a:t>See section 5 of the Blue Book – General retirement information Question 4 in the CSRS book, question 11 in the FERS book:</a:t>
            </a:r>
          </a:p>
          <a:p>
            <a:pPr>
              <a:buFont typeface="Wingdings" panose="05000000000000000000" pitchFamily="2" charset="2"/>
              <a:buChar char="§"/>
            </a:pPr>
            <a:r>
              <a:rPr lang="en-US" i="1" dirty="0"/>
              <a:t>The high-3 calculation for part-time employees may differ; such employees may request a NARECS annuity estimate through the HR Shared Service Center and the high-3 amount will be shown on it</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51</a:t>
            </a:fld>
            <a:endParaRPr lang="en-US"/>
          </a:p>
        </p:txBody>
      </p:sp>
    </p:spTree>
    <p:extLst>
      <p:ext uri="{BB962C8B-B14F-4D97-AF65-F5344CB8AC3E}">
        <p14:creationId xmlns:p14="http://schemas.microsoft.com/office/powerpoint/2010/main" val="20764741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52</a:t>
            </a:fld>
            <a:endParaRPr lang="en-US"/>
          </a:p>
        </p:txBody>
      </p:sp>
    </p:spTree>
    <p:extLst>
      <p:ext uri="{BB962C8B-B14F-4D97-AF65-F5344CB8AC3E}">
        <p14:creationId xmlns:p14="http://schemas.microsoft.com/office/powerpoint/2010/main" val="39504198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53</a:t>
            </a:fld>
            <a:endParaRPr lang="en-US"/>
          </a:p>
        </p:txBody>
      </p:sp>
    </p:spTree>
    <p:extLst>
      <p:ext uri="{BB962C8B-B14F-4D97-AF65-F5344CB8AC3E}">
        <p14:creationId xmlns:p14="http://schemas.microsoft.com/office/powerpoint/2010/main" val="3012399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54</a:t>
            </a:fld>
            <a:endParaRPr lang="en-US"/>
          </a:p>
        </p:txBody>
      </p:sp>
    </p:spTree>
    <p:extLst>
      <p:ext uri="{BB962C8B-B14F-4D97-AF65-F5344CB8AC3E}">
        <p14:creationId xmlns:p14="http://schemas.microsoft.com/office/powerpoint/2010/main" val="3033106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 them know that even if they are or will max out at 41 years and 11 months, it may still be beneficial to complete a deposit. See the April 2021 Retirement Column: </a:t>
            </a:r>
          </a:p>
          <a:p>
            <a:r>
              <a:rPr lang="en-US" dirty="0"/>
              <a:t>https://www.nalc.org/news/the-postal-record/2021/april-2021/document/DRM.pdf</a:t>
            </a:r>
          </a:p>
          <a:p>
            <a:endParaRPr lang="en-US" dirty="0"/>
          </a:p>
          <a:p>
            <a:pPr defTabSz="966428">
              <a:defRPr/>
            </a:pPr>
            <a:r>
              <a:rPr lang="en-US" b="1" dirty="0"/>
              <a:t>They should start the process to weigh the cost of the deposit versus the benefits to make a fully informed decision.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55</a:t>
            </a:fld>
            <a:endParaRPr lang="en-US"/>
          </a:p>
        </p:txBody>
      </p:sp>
    </p:spTree>
    <p:extLst>
      <p:ext uri="{BB962C8B-B14F-4D97-AF65-F5344CB8AC3E}">
        <p14:creationId xmlns:p14="http://schemas.microsoft.com/office/powerpoint/2010/main" val="397273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56</a:t>
            </a:fld>
            <a:endParaRPr lang="en-US"/>
          </a:p>
        </p:txBody>
      </p:sp>
    </p:spTree>
    <p:extLst>
      <p:ext uri="{BB962C8B-B14F-4D97-AF65-F5344CB8AC3E}">
        <p14:creationId xmlns:p14="http://schemas.microsoft.com/office/powerpoint/2010/main" val="6273876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28">
              <a:defRPr/>
            </a:pPr>
            <a:r>
              <a:rPr lang="en-US" b="1" dirty="0"/>
              <a:t>They should start the process to weigh the cost of the deposit versus the benefits to make a fully informed decision.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57</a:t>
            </a:fld>
            <a:endParaRPr lang="en-US"/>
          </a:p>
        </p:txBody>
      </p:sp>
    </p:spTree>
    <p:extLst>
      <p:ext uri="{BB962C8B-B14F-4D97-AF65-F5344CB8AC3E}">
        <p14:creationId xmlns:p14="http://schemas.microsoft.com/office/powerpoint/2010/main" val="29882809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58</a:t>
            </a:fld>
            <a:endParaRPr lang="en-US"/>
          </a:p>
        </p:txBody>
      </p:sp>
    </p:spTree>
    <p:extLst>
      <p:ext uri="{BB962C8B-B14F-4D97-AF65-F5344CB8AC3E}">
        <p14:creationId xmlns:p14="http://schemas.microsoft.com/office/powerpoint/2010/main" val="32486746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59</a:t>
            </a:fld>
            <a:endParaRPr lang="en-US"/>
          </a:p>
        </p:txBody>
      </p:sp>
    </p:spTree>
    <p:extLst>
      <p:ext uri="{BB962C8B-B14F-4D97-AF65-F5344CB8AC3E}">
        <p14:creationId xmlns:p14="http://schemas.microsoft.com/office/powerpoint/2010/main" val="122689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25">
              <a:defRPr/>
            </a:pPr>
            <a:r>
              <a:rPr lang="en-US" b="1" dirty="0"/>
              <a:t>Emphasize that we are talking about FERS now. </a:t>
            </a:r>
          </a:p>
          <a:p>
            <a:endParaRPr lang="en-US" b="0" dirty="0"/>
          </a:p>
          <a:p>
            <a:r>
              <a:rPr lang="en-US" b="0" dirty="0"/>
              <a:t>Even with increases to employee contributions, the pension is still a good benefit.</a:t>
            </a:r>
          </a:p>
          <a:p>
            <a:r>
              <a:rPr lang="en-US" b="0" dirty="0"/>
              <a:t>Employer contributions vary. Currently, it’s approximately 17%.</a:t>
            </a:r>
          </a:p>
        </p:txBody>
      </p:sp>
      <p:sp>
        <p:nvSpPr>
          <p:cNvPr id="4" name="Slide Number Placeholder 3"/>
          <p:cNvSpPr>
            <a:spLocks noGrp="1"/>
          </p:cNvSpPr>
          <p:nvPr>
            <p:ph type="sldNum" sz="quarter" idx="5"/>
          </p:nvPr>
        </p:nvSpPr>
        <p:spPr/>
        <p:txBody>
          <a:bodyPr/>
          <a:lstStyle/>
          <a:p>
            <a:fld id="{3A3C70B7-3BDC-4BEF-9530-647A1CDCC5BC}" type="slidenum">
              <a:rPr lang="en-US" smtClean="0"/>
              <a:t>6</a:t>
            </a:fld>
            <a:endParaRPr lang="en-US"/>
          </a:p>
        </p:txBody>
      </p:sp>
    </p:spTree>
    <p:extLst>
      <p:ext uri="{BB962C8B-B14F-4D97-AF65-F5344CB8AC3E}">
        <p14:creationId xmlns:p14="http://schemas.microsoft.com/office/powerpoint/2010/main" val="2236896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EXAMPLE 1: "Full" Survivor Benefits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Annuity 			$45,000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Base Selected			$45,000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up to $3,600 		$3,600 x .025 = $90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over $3,600 		$41,400 x .10 = $4,140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Total Reduction 		$4,230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Reduced Annuity = 		$45,000 - $4,230 = $40,770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EXAMPLE 2: Less Than Full Survivor Benefit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Annuity 			$45,000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Base Selected 			$15,000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up to $3,600		$3,600 x .025 = $90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over $3,600		$11,400 x .10 = $1,140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Total Reduction		$1,230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Reduced Annuity = 		$45,000 - $1230 = $43,770</a:t>
            </a:r>
          </a:p>
        </p:txBody>
      </p:sp>
      <p:sp>
        <p:nvSpPr>
          <p:cNvPr id="4" name="Slide Number Placeholder 3"/>
          <p:cNvSpPr>
            <a:spLocks noGrp="1"/>
          </p:cNvSpPr>
          <p:nvPr>
            <p:ph type="sldNum" sz="quarter" idx="5"/>
          </p:nvPr>
        </p:nvSpPr>
        <p:spPr/>
        <p:txBody>
          <a:bodyPr/>
          <a:lstStyle/>
          <a:p>
            <a:fld id="{3A3C70B7-3BDC-4BEF-9530-647A1CDCC5BC}" type="slidenum">
              <a:rPr lang="en-US" smtClean="0"/>
              <a:t>60</a:t>
            </a:fld>
            <a:endParaRPr lang="en-US"/>
          </a:p>
        </p:txBody>
      </p:sp>
    </p:spTree>
    <p:extLst>
      <p:ext uri="{BB962C8B-B14F-4D97-AF65-F5344CB8AC3E}">
        <p14:creationId xmlns:p14="http://schemas.microsoft.com/office/powerpoint/2010/main" val="41912522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05" indent="-181205">
              <a:buFont typeface="Arial" panose="020B0604020202020204" pitchFamily="34" charset="0"/>
              <a:buChar char="•"/>
            </a:pPr>
            <a:r>
              <a:rPr lang="en-US" dirty="0"/>
              <a:t>OPM computes years of service for determining amount of annuity in years and months.  Days over a month are dropped.  So, some LCs decide to retire on a date that results in the total years of service computing to exact years and months, with no (or few) extra days.</a:t>
            </a:r>
          </a:p>
          <a:p>
            <a:pPr marL="181205" indent="-181205">
              <a:buFont typeface="Arial" panose="020B0604020202020204" pitchFamily="34" charset="0"/>
              <a:buChar char="•"/>
            </a:pPr>
            <a:r>
              <a:rPr lang="en-US" dirty="0"/>
              <a:t>Annual leave and sick leave are credited each pay period.  But if an employee does not remain employed for an entire pay period, no AL or SL is credited.  Neither AL nor SL is prorated for working part of a pay period.  So, some LCs decide to retire on the last day of a pay period.</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61</a:t>
            </a:fld>
            <a:endParaRPr lang="en-US"/>
          </a:p>
        </p:txBody>
      </p:sp>
    </p:spTree>
    <p:extLst>
      <p:ext uri="{BB962C8B-B14F-4D97-AF65-F5344CB8AC3E}">
        <p14:creationId xmlns:p14="http://schemas.microsoft.com/office/powerpoint/2010/main" val="27899570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Common misconception: The COLAs only ‘kick-in’ every December. They don’t ‘kick-in’ just because you retire or turn 62 and were (otherwise) eligible for the previous COLA. Must be eligible in December when the COLA is applied. </a:t>
            </a:r>
          </a:p>
          <a:p>
            <a:endParaRPr lang="en-US" b="0" dirty="0"/>
          </a:p>
          <a:p>
            <a:r>
              <a:rPr lang="en-US" b="0" dirty="0"/>
              <a:t>(If annuity commences December of the previous year, they would be prorated 12 months / 12 or 100% of the COLA)</a:t>
            </a:r>
          </a:p>
        </p:txBody>
      </p:sp>
      <p:sp>
        <p:nvSpPr>
          <p:cNvPr id="4" name="Slide Number Placeholder 3"/>
          <p:cNvSpPr>
            <a:spLocks noGrp="1"/>
          </p:cNvSpPr>
          <p:nvPr>
            <p:ph type="sldNum" sz="quarter" idx="5"/>
          </p:nvPr>
        </p:nvSpPr>
        <p:spPr/>
        <p:txBody>
          <a:bodyPr/>
          <a:lstStyle/>
          <a:p>
            <a:fld id="{3A3C70B7-3BDC-4BEF-9530-647A1CDCC5BC}" type="slidenum">
              <a:rPr lang="en-US" smtClean="0"/>
              <a:t>62</a:t>
            </a:fld>
            <a:endParaRPr lang="en-US"/>
          </a:p>
        </p:txBody>
      </p:sp>
    </p:spTree>
    <p:extLst>
      <p:ext uri="{BB962C8B-B14F-4D97-AF65-F5344CB8AC3E}">
        <p14:creationId xmlns:p14="http://schemas.microsoft.com/office/powerpoint/2010/main" val="30425854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63</a:t>
            </a:fld>
            <a:endParaRPr lang="en-US"/>
          </a:p>
        </p:txBody>
      </p:sp>
    </p:spTree>
    <p:extLst>
      <p:ext uri="{BB962C8B-B14F-4D97-AF65-F5344CB8AC3E}">
        <p14:creationId xmlns:p14="http://schemas.microsoft.com/office/powerpoint/2010/main" val="42629085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64</a:t>
            </a:fld>
            <a:endParaRPr lang="en-US"/>
          </a:p>
        </p:txBody>
      </p:sp>
    </p:spTree>
    <p:extLst>
      <p:ext uri="{BB962C8B-B14F-4D97-AF65-F5344CB8AC3E}">
        <p14:creationId xmlns:p14="http://schemas.microsoft.com/office/powerpoint/2010/main" val="11425981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65</a:t>
            </a:fld>
            <a:endParaRPr lang="en-US"/>
          </a:p>
        </p:txBody>
      </p:sp>
    </p:spTree>
    <p:extLst>
      <p:ext uri="{BB962C8B-B14F-4D97-AF65-F5344CB8AC3E}">
        <p14:creationId xmlns:p14="http://schemas.microsoft.com/office/powerpoint/2010/main" val="6089195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one is eligible for an immediate annuity but postpones the start of their benefits to lower the age reduction penalty, they can get back into PSHB when their annuity commences. </a:t>
            </a:r>
          </a:p>
        </p:txBody>
      </p:sp>
      <p:sp>
        <p:nvSpPr>
          <p:cNvPr id="4" name="Slide Number Placeholder 3"/>
          <p:cNvSpPr>
            <a:spLocks noGrp="1"/>
          </p:cNvSpPr>
          <p:nvPr>
            <p:ph type="sldNum" sz="quarter" idx="5"/>
          </p:nvPr>
        </p:nvSpPr>
        <p:spPr/>
        <p:txBody>
          <a:bodyPr/>
          <a:lstStyle/>
          <a:p>
            <a:fld id="{3A3C70B7-3BDC-4BEF-9530-647A1CDCC5BC}" type="slidenum">
              <a:rPr lang="en-US" smtClean="0"/>
              <a:t>66</a:t>
            </a:fld>
            <a:endParaRPr lang="en-US"/>
          </a:p>
        </p:txBody>
      </p:sp>
    </p:spTree>
    <p:extLst>
      <p:ext uri="{BB962C8B-B14F-4D97-AF65-F5344CB8AC3E}">
        <p14:creationId xmlns:p14="http://schemas.microsoft.com/office/powerpoint/2010/main" val="11220652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Important to point out that the surviving spouse must receive a survivor annuity to continue PSHB coverage. Some people elect not to leave a survivor annuity without realizing the health insurance consequences. </a:t>
            </a:r>
          </a:p>
        </p:txBody>
      </p:sp>
      <p:sp>
        <p:nvSpPr>
          <p:cNvPr id="4" name="Slide Number Placeholder 3"/>
          <p:cNvSpPr>
            <a:spLocks noGrp="1"/>
          </p:cNvSpPr>
          <p:nvPr>
            <p:ph type="sldNum" sz="quarter" idx="5"/>
          </p:nvPr>
        </p:nvSpPr>
        <p:spPr/>
        <p:txBody>
          <a:bodyPr/>
          <a:lstStyle/>
          <a:p>
            <a:fld id="{3A3C70B7-3BDC-4BEF-9530-647A1CDCC5BC}" type="slidenum">
              <a:rPr lang="en-US" smtClean="0"/>
              <a:t>67</a:t>
            </a:fld>
            <a:endParaRPr lang="en-US"/>
          </a:p>
        </p:txBody>
      </p:sp>
    </p:spTree>
    <p:extLst>
      <p:ext uri="{BB962C8B-B14F-4D97-AF65-F5344CB8AC3E}">
        <p14:creationId xmlns:p14="http://schemas.microsoft.com/office/powerpoint/2010/main" val="37394873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68</a:t>
            </a:fld>
            <a:endParaRPr lang="en-US"/>
          </a:p>
        </p:txBody>
      </p:sp>
    </p:spTree>
    <p:extLst>
      <p:ext uri="{BB962C8B-B14F-4D97-AF65-F5344CB8AC3E}">
        <p14:creationId xmlns:p14="http://schemas.microsoft.com/office/powerpoint/2010/main" val="5874967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69</a:t>
            </a:fld>
            <a:endParaRPr lang="en-US"/>
          </a:p>
        </p:txBody>
      </p:sp>
    </p:spTree>
    <p:extLst>
      <p:ext uri="{BB962C8B-B14F-4D97-AF65-F5344CB8AC3E}">
        <p14:creationId xmlns:p14="http://schemas.microsoft.com/office/powerpoint/2010/main" val="408611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7</a:t>
            </a:fld>
            <a:endParaRPr lang="en-US"/>
          </a:p>
        </p:txBody>
      </p:sp>
    </p:spTree>
    <p:extLst>
      <p:ext uri="{BB962C8B-B14F-4D97-AF65-F5344CB8AC3E}">
        <p14:creationId xmlns:p14="http://schemas.microsoft.com/office/powerpoint/2010/main" val="41059476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70</a:t>
            </a:fld>
            <a:endParaRPr lang="en-US"/>
          </a:p>
        </p:txBody>
      </p:sp>
    </p:spTree>
    <p:extLst>
      <p:ext uri="{BB962C8B-B14F-4D97-AF65-F5344CB8AC3E}">
        <p14:creationId xmlns:p14="http://schemas.microsoft.com/office/powerpoint/2010/main" val="26889632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difference between suspending coverage (if eligible) and terminating coverage. </a:t>
            </a:r>
          </a:p>
        </p:txBody>
      </p:sp>
      <p:sp>
        <p:nvSpPr>
          <p:cNvPr id="4" name="Slide Number Placeholder 3"/>
          <p:cNvSpPr>
            <a:spLocks noGrp="1"/>
          </p:cNvSpPr>
          <p:nvPr>
            <p:ph type="sldNum" sz="quarter" idx="5"/>
          </p:nvPr>
        </p:nvSpPr>
        <p:spPr/>
        <p:txBody>
          <a:bodyPr/>
          <a:lstStyle/>
          <a:p>
            <a:fld id="{3A3C70B7-3BDC-4BEF-9530-647A1CDCC5BC}" type="slidenum">
              <a:rPr lang="en-US" smtClean="0"/>
              <a:t>71</a:t>
            </a:fld>
            <a:endParaRPr lang="en-US"/>
          </a:p>
        </p:txBody>
      </p:sp>
    </p:spTree>
    <p:extLst>
      <p:ext uri="{BB962C8B-B14F-4D97-AF65-F5344CB8AC3E}">
        <p14:creationId xmlns:p14="http://schemas.microsoft.com/office/powerpoint/2010/main" val="37770426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FD49E-6427-70AD-4373-B7C60252B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37950-1C48-7E86-161C-A38654650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102A6-3FF9-0014-6881-8F410D87FE10}"/>
              </a:ext>
            </a:extLst>
          </p:cNvPr>
          <p:cNvSpPr>
            <a:spLocks noGrp="1"/>
          </p:cNvSpPr>
          <p:nvPr>
            <p:ph type="body" idx="1"/>
          </p:nvPr>
        </p:nvSpPr>
        <p:spPr/>
        <p:txBody>
          <a:bodyPr/>
          <a:lstStyle/>
          <a:p>
            <a:r>
              <a:rPr lang="en-US" dirty="0"/>
              <a:t>https://www.nalc.org/news/the-postal-record/2022/july-2022/document/DRM.</a:t>
            </a:r>
          </a:p>
          <a:p>
            <a:r>
              <a:rPr lang="en-US" b="1" dirty="0"/>
              <a:t>There are exceptions for those enrolled in TRICARE (though TRICARE may have its own requirements to enroll in Part B), Indian Health Services, or for those that reside outside of the USA. </a:t>
            </a:r>
          </a:p>
        </p:txBody>
      </p:sp>
      <p:sp>
        <p:nvSpPr>
          <p:cNvPr id="4" name="Slide Number Placeholder 3">
            <a:extLst>
              <a:ext uri="{FF2B5EF4-FFF2-40B4-BE49-F238E27FC236}">
                <a16:creationId xmlns:a16="http://schemas.microsoft.com/office/drawing/2014/main" id="{E9CBB7BE-9A3F-3494-74C8-B255E27CA4E7}"/>
              </a:ext>
            </a:extLst>
          </p:cNvPr>
          <p:cNvSpPr>
            <a:spLocks noGrp="1"/>
          </p:cNvSpPr>
          <p:nvPr>
            <p:ph type="sldNum" sz="quarter" idx="5"/>
          </p:nvPr>
        </p:nvSpPr>
        <p:spPr/>
        <p:txBody>
          <a:bodyPr/>
          <a:lstStyle/>
          <a:p>
            <a:fld id="{3A3C70B7-3BDC-4BEF-9530-647A1CDCC5BC}" type="slidenum">
              <a:rPr lang="en-US" smtClean="0"/>
              <a:t>72</a:t>
            </a:fld>
            <a:endParaRPr lang="en-US"/>
          </a:p>
        </p:txBody>
      </p:sp>
    </p:spTree>
    <p:extLst>
      <p:ext uri="{BB962C8B-B14F-4D97-AF65-F5344CB8AC3E}">
        <p14:creationId xmlns:p14="http://schemas.microsoft.com/office/powerpoint/2010/main" val="40290058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73</a:t>
            </a:fld>
            <a:endParaRPr lang="en-US"/>
          </a:p>
        </p:txBody>
      </p:sp>
    </p:spTree>
    <p:extLst>
      <p:ext uri="{BB962C8B-B14F-4D97-AF65-F5344CB8AC3E}">
        <p14:creationId xmlns:p14="http://schemas.microsoft.com/office/powerpoint/2010/main" val="33947847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74</a:t>
            </a:fld>
            <a:endParaRPr lang="en-US"/>
          </a:p>
        </p:txBody>
      </p:sp>
    </p:spTree>
    <p:extLst>
      <p:ext uri="{BB962C8B-B14F-4D97-AF65-F5344CB8AC3E}">
        <p14:creationId xmlns:p14="http://schemas.microsoft.com/office/powerpoint/2010/main" val="19020030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Handbook is a great resource for all things FEGLI: https://www.opm.gov/healthcare-insurance/life-insurance/reference-materials/federalbooklet.pdf</a:t>
            </a:r>
          </a:p>
        </p:txBody>
      </p:sp>
      <p:sp>
        <p:nvSpPr>
          <p:cNvPr id="4" name="Slide Number Placeholder 3"/>
          <p:cNvSpPr>
            <a:spLocks noGrp="1"/>
          </p:cNvSpPr>
          <p:nvPr>
            <p:ph type="sldNum" sz="quarter" idx="5"/>
          </p:nvPr>
        </p:nvSpPr>
        <p:spPr/>
        <p:txBody>
          <a:bodyPr/>
          <a:lstStyle/>
          <a:p>
            <a:fld id="{3A3C70B7-3BDC-4BEF-9530-647A1CDCC5BC}" type="slidenum">
              <a:rPr lang="en-US" smtClean="0"/>
              <a:t>75</a:t>
            </a:fld>
            <a:endParaRPr lang="en-US"/>
          </a:p>
        </p:txBody>
      </p:sp>
    </p:spTree>
    <p:extLst>
      <p:ext uri="{BB962C8B-B14F-4D97-AF65-F5344CB8AC3E}">
        <p14:creationId xmlns:p14="http://schemas.microsoft.com/office/powerpoint/2010/main" val="22777815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76</a:t>
            </a:fld>
            <a:endParaRPr lang="en-US"/>
          </a:p>
        </p:txBody>
      </p:sp>
    </p:spTree>
    <p:extLst>
      <p:ext uri="{BB962C8B-B14F-4D97-AF65-F5344CB8AC3E}">
        <p14:creationId xmlns:p14="http://schemas.microsoft.com/office/powerpoint/2010/main" val="28307141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77</a:t>
            </a:fld>
            <a:endParaRPr lang="en-US"/>
          </a:p>
        </p:txBody>
      </p:sp>
    </p:spTree>
    <p:extLst>
      <p:ext uri="{BB962C8B-B14F-4D97-AF65-F5344CB8AC3E}">
        <p14:creationId xmlns:p14="http://schemas.microsoft.com/office/powerpoint/2010/main" val="19388198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75% reduction is the common election as it becomes free when the benefit reduction kicks-in. The other options can be cost prohibitive. If in doubt they can select the higher option as FEGLI can be reduced or cancelled at anytime. </a:t>
            </a:r>
          </a:p>
        </p:txBody>
      </p:sp>
      <p:sp>
        <p:nvSpPr>
          <p:cNvPr id="4" name="Slide Number Placeholder 3"/>
          <p:cNvSpPr>
            <a:spLocks noGrp="1"/>
          </p:cNvSpPr>
          <p:nvPr>
            <p:ph type="sldNum" sz="quarter" idx="5"/>
          </p:nvPr>
        </p:nvSpPr>
        <p:spPr/>
        <p:txBody>
          <a:bodyPr/>
          <a:lstStyle/>
          <a:p>
            <a:fld id="{3A3C70B7-3BDC-4BEF-9530-647A1CDCC5BC}" type="slidenum">
              <a:rPr lang="en-US" smtClean="0"/>
              <a:t>78</a:t>
            </a:fld>
            <a:endParaRPr lang="en-US"/>
          </a:p>
        </p:txBody>
      </p:sp>
    </p:spTree>
    <p:extLst>
      <p:ext uri="{BB962C8B-B14F-4D97-AF65-F5344CB8AC3E}">
        <p14:creationId xmlns:p14="http://schemas.microsoft.com/office/powerpoint/2010/main" val="35864075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79</a:t>
            </a:fld>
            <a:endParaRPr lang="en-US"/>
          </a:p>
        </p:txBody>
      </p:sp>
    </p:spTree>
    <p:extLst>
      <p:ext uri="{BB962C8B-B14F-4D97-AF65-F5344CB8AC3E}">
        <p14:creationId xmlns:p14="http://schemas.microsoft.com/office/powerpoint/2010/main" val="1472782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Form of Annuity provides an option for those with a life-threatening affliction. The annuity will be permanently reduced and they will receive a lump-sum payment of their retirement contributions. If married the spouse will need to consent to the election. </a:t>
            </a:r>
          </a:p>
          <a:p>
            <a:r>
              <a:rPr lang="en-US" dirty="0"/>
              <a:t>https://www.opm.gov/retirement-center/publications-forms/pamphlets/ri38-123.pdf</a:t>
            </a:r>
          </a:p>
          <a:p>
            <a:endParaRPr lang="en-US" dirty="0"/>
          </a:p>
          <a:p>
            <a:r>
              <a:rPr lang="en-US" b="0" i="0" dirty="0">
                <a:solidFill>
                  <a:srgbClr val="363636"/>
                </a:solidFill>
                <a:effectLst/>
                <a:latin typeface="Arial" panose="020B0604020202020204" pitchFamily="34" charset="0"/>
              </a:rPr>
              <a:t>The Postal Service has stated it will not implement phased retirement. Phased Retirement is a human resources tool that allows full-time employees to work part-time schedules while beginning to draw retirement benefits.  This tool will allow managers to better provide unique mentoring opportunities for employees while increasing access to the decades of institutional knowledge and experience that retirees can provide.</a:t>
            </a:r>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3A3C70B7-3BDC-4BEF-9530-647A1CDCC5BC}" type="slidenum">
              <a:rPr lang="en-US" smtClean="0"/>
              <a:t>8</a:t>
            </a:fld>
            <a:endParaRPr lang="en-US"/>
          </a:p>
        </p:txBody>
      </p:sp>
    </p:spTree>
    <p:extLst>
      <p:ext uri="{BB962C8B-B14F-4D97-AF65-F5344CB8AC3E}">
        <p14:creationId xmlns:p14="http://schemas.microsoft.com/office/powerpoint/2010/main" val="38173159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80</a:t>
            </a:fld>
            <a:endParaRPr lang="en-US"/>
          </a:p>
        </p:txBody>
      </p:sp>
    </p:spTree>
    <p:extLst>
      <p:ext uri="{BB962C8B-B14F-4D97-AF65-F5344CB8AC3E}">
        <p14:creationId xmlns:p14="http://schemas.microsoft.com/office/powerpoint/2010/main" val="42797929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A0595-305F-1F21-A684-4EB704816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90430C-F503-CAAD-107A-551147C55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B477C-F7D1-C0D2-317D-ED4AD59EA0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22837D-2D78-2D21-CAB5-ACA29D1317BD}"/>
              </a:ext>
            </a:extLst>
          </p:cNvPr>
          <p:cNvSpPr>
            <a:spLocks noGrp="1"/>
          </p:cNvSpPr>
          <p:nvPr>
            <p:ph type="sldNum" sz="quarter" idx="5"/>
          </p:nvPr>
        </p:nvSpPr>
        <p:spPr/>
        <p:txBody>
          <a:bodyPr/>
          <a:lstStyle/>
          <a:p>
            <a:fld id="{3A3C70B7-3BDC-4BEF-9530-647A1CDCC5BC}" type="slidenum">
              <a:rPr lang="en-US" smtClean="0"/>
              <a:t>81</a:t>
            </a:fld>
            <a:endParaRPr lang="en-US"/>
          </a:p>
        </p:txBody>
      </p:sp>
    </p:spTree>
    <p:extLst>
      <p:ext uri="{BB962C8B-B14F-4D97-AF65-F5344CB8AC3E}">
        <p14:creationId xmlns:p14="http://schemas.microsoft.com/office/powerpoint/2010/main" val="31641474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https://www.opm.gov/healthcare-insurance/life-insurance/reference-materials/federalbooklet.pdf </a:t>
            </a:r>
          </a:p>
          <a:p>
            <a:endParaRPr lang="en-US" dirty="0"/>
          </a:p>
          <a:p>
            <a:r>
              <a:rPr lang="en-US" dirty="0"/>
              <a:t>Eligible family members for Option C include a spouse (including a spouse from a valid common law marriage) and eligible dependent children. To be eligible, dependent children must be unmarried and under age 22, or if age 22 or over, incapable of self-support because of a mental or physical disability that existed before the child reached age 22. Eligible dependent children include your natural children, adopted children, stepchildren who live with you in a regular parent-child relationship, recognized natural children, and foster children (if they live with you in a regular parent-child relationship). Grandchildren are not covered unless they qualify as foster children. Stillborn children are not covered. </a:t>
            </a:r>
          </a:p>
          <a:p>
            <a:endParaRPr lang="en-US" dirty="0"/>
          </a:p>
          <a:p>
            <a:r>
              <a:rPr lang="en-US" dirty="0"/>
              <a:t>If you have any questions about eligible family members, please consult your human resources office; that office is responsible for determining eligibility</a:t>
            </a:r>
          </a:p>
        </p:txBody>
      </p:sp>
      <p:sp>
        <p:nvSpPr>
          <p:cNvPr id="4" name="Slide Number Placeholder 3"/>
          <p:cNvSpPr>
            <a:spLocks noGrp="1"/>
          </p:cNvSpPr>
          <p:nvPr>
            <p:ph type="sldNum" sz="quarter" idx="5"/>
          </p:nvPr>
        </p:nvSpPr>
        <p:spPr/>
        <p:txBody>
          <a:bodyPr/>
          <a:lstStyle/>
          <a:p>
            <a:fld id="{3A3C70B7-3BDC-4BEF-9530-647A1CDCC5BC}" type="slidenum">
              <a:rPr lang="en-US" smtClean="0"/>
              <a:t>82</a:t>
            </a:fld>
            <a:endParaRPr lang="en-US"/>
          </a:p>
        </p:txBody>
      </p:sp>
    </p:spTree>
    <p:extLst>
      <p:ext uri="{BB962C8B-B14F-4D97-AF65-F5344CB8AC3E}">
        <p14:creationId xmlns:p14="http://schemas.microsoft.com/office/powerpoint/2010/main" val="36356259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84433-5E54-EC33-E0E5-E0B56EA3DC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39AA6-7CF1-90FC-F171-6D9306DCD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0B6B1-3D7E-D790-20AA-C4414BF18D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E1F5F7-7035-C9C3-FD63-901335B397FA}"/>
              </a:ext>
            </a:extLst>
          </p:cNvPr>
          <p:cNvSpPr>
            <a:spLocks noGrp="1"/>
          </p:cNvSpPr>
          <p:nvPr>
            <p:ph type="sldNum" sz="quarter" idx="5"/>
          </p:nvPr>
        </p:nvSpPr>
        <p:spPr/>
        <p:txBody>
          <a:bodyPr/>
          <a:lstStyle/>
          <a:p>
            <a:fld id="{3A3C70B7-3BDC-4BEF-9530-647A1CDCC5BC}" type="slidenum">
              <a:rPr lang="en-US" smtClean="0"/>
              <a:t>83</a:t>
            </a:fld>
            <a:endParaRPr lang="en-US"/>
          </a:p>
        </p:txBody>
      </p:sp>
    </p:spTree>
    <p:extLst>
      <p:ext uri="{BB962C8B-B14F-4D97-AF65-F5344CB8AC3E}">
        <p14:creationId xmlns:p14="http://schemas.microsoft.com/office/powerpoint/2010/main" val="40036237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84</a:t>
            </a:fld>
            <a:endParaRPr lang="en-US"/>
          </a:p>
        </p:txBody>
      </p:sp>
    </p:spTree>
    <p:extLst>
      <p:ext uri="{BB962C8B-B14F-4D97-AF65-F5344CB8AC3E}">
        <p14:creationId xmlns:p14="http://schemas.microsoft.com/office/powerpoint/2010/main" val="8592859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https://www.nalc.org/member-benefits/mutual-benefit-association</a:t>
            </a:r>
          </a:p>
        </p:txBody>
      </p:sp>
      <p:sp>
        <p:nvSpPr>
          <p:cNvPr id="4" name="Slide Number Placeholder 3"/>
          <p:cNvSpPr>
            <a:spLocks noGrp="1"/>
          </p:cNvSpPr>
          <p:nvPr>
            <p:ph type="sldNum" sz="quarter" idx="5"/>
          </p:nvPr>
        </p:nvSpPr>
        <p:spPr/>
        <p:txBody>
          <a:bodyPr/>
          <a:lstStyle/>
          <a:p>
            <a:fld id="{3A3C70B7-3BDC-4BEF-9530-647A1CDCC5BC}" type="slidenum">
              <a:rPr lang="en-US" smtClean="0"/>
              <a:t>85</a:t>
            </a:fld>
            <a:endParaRPr lang="en-US"/>
          </a:p>
        </p:txBody>
      </p:sp>
    </p:spTree>
    <p:extLst>
      <p:ext uri="{BB962C8B-B14F-4D97-AF65-F5344CB8AC3E}">
        <p14:creationId xmlns:p14="http://schemas.microsoft.com/office/powerpoint/2010/main" val="12467180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about the NALC Mutual Benefit Association should be directed to the MBA.</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86</a:t>
            </a:fld>
            <a:endParaRPr lang="en-US"/>
          </a:p>
        </p:txBody>
      </p:sp>
    </p:spTree>
    <p:extLst>
      <p:ext uri="{BB962C8B-B14F-4D97-AF65-F5344CB8AC3E}">
        <p14:creationId xmlns:p14="http://schemas.microsoft.com/office/powerpoint/2010/main" val="16558056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point of this information is that the TSP is ran for the benefit of the employees. It is not a corporation trying to extract profit for its investors. </a:t>
            </a:r>
          </a:p>
        </p:txBody>
      </p:sp>
      <p:sp>
        <p:nvSpPr>
          <p:cNvPr id="4" name="Slide Number Placeholder 3"/>
          <p:cNvSpPr>
            <a:spLocks noGrp="1"/>
          </p:cNvSpPr>
          <p:nvPr>
            <p:ph type="sldNum" sz="quarter" idx="5"/>
          </p:nvPr>
        </p:nvSpPr>
        <p:spPr/>
        <p:txBody>
          <a:bodyPr/>
          <a:lstStyle/>
          <a:p>
            <a:fld id="{3A3C70B7-3BDC-4BEF-9530-647A1CDCC5BC}" type="slidenum">
              <a:rPr lang="en-US" smtClean="0"/>
              <a:t>87</a:t>
            </a:fld>
            <a:endParaRPr lang="en-US"/>
          </a:p>
        </p:txBody>
      </p:sp>
    </p:spTree>
    <p:extLst>
      <p:ext uri="{BB962C8B-B14F-4D97-AF65-F5344CB8AC3E}">
        <p14:creationId xmlns:p14="http://schemas.microsoft.com/office/powerpoint/2010/main" val="13450558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https://www.tsp.gov/making-contributions/contribution-types/</a:t>
            </a:r>
          </a:p>
        </p:txBody>
      </p:sp>
      <p:sp>
        <p:nvSpPr>
          <p:cNvPr id="4" name="Slide Number Placeholder 3"/>
          <p:cNvSpPr>
            <a:spLocks noGrp="1"/>
          </p:cNvSpPr>
          <p:nvPr>
            <p:ph type="sldNum" sz="quarter" idx="5"/>
          </p:nvPr>
        </p:nvSpPr>
        <p:spPr/>
        <p:txBody>
          <a:bodyPr/>
          <a:lstStyle/>
          <a:p>
            <a:fld id="{3A3C70B7-3BDC-4BEF-9530-647A1CDCC5BC}" type="slidenum">
              <a:rPr lang="en-US" smtClean="0"/>
              <a:t>88</a:t>
            </a:fld>
            <a:endParaRPr lang="en-US"/>
          </a:p>
        </p:txBody>
      </p:sp>
    </p:spTree>
    <p:extLst>
      <p:ext uri="{BB962C8B-B14F-4D97-AF65-F5344CB8AC3E}">
        <p14:creationId xmlns:p14="http://schemas.microsoft.com/office/powerpoint/2010/main" val="7939815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89</a:t>
            </a:fld>
            <a:endParaRPr lang="en-US"/>
          </a:p>
        </p:txBody>
      </p:sp>
    </p:spTree>
    <p:extLst>
      <p:ext uri="{BB962C8B-B14F-4D97-AF65-F5344CB8AC3E}">
        <p14:creationId xmlns:p14="http://schemas.microsoft.com/office/powerpoint/2010/main" val="64268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a:t>
            </a:fld>
            <a:endParaRPr lang="en-US"/>
          </a:p>
        </p:txBody>
      </p:sp>
    </p:spTree>
    <p:extLst>
      <p:ext uri="{BB962C8B-B14F-4D97-AF65-F5344CB8AC3E}">
        <p14:creationId xmlns:p14="http://schemas.microsoft.com/office/powerpoint/2010/main" val="7748865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want to make the audience aware of snake oil salesman. Retirement accounts are a huge target. </a:t>
            </a:r>
          </a:p>
          <a:p>
            <a:endParaRPr lang="en-US" b="1" dirty="0"/>
          </a:p>
          <a:p>
            <a:r>
              <a:rPr lang="en-US" b="0" dirty="0"/>
              <a:t>See also the March 2020 Retirement column “Snake oil”</a:t>
            </a:r>
          </a:p>
          <a:p>
            <a:r>
              <a:rPr lang="en-US" b="0" dirty="0"/>
              <a:t>https://www.nalc.org/news/the-postal-record/2020/march-2020/document/DRM.pdf</a:t>
            </a:r>
          </a:p>
          <a:p>
            <a:endParaRPr lang="en-US" b="0" dirty="0"/>
          </a:p>
        </p:txBody>
      </p:sp>
      <p:sp>
        <p:nvSpPr>
          <p:cNvPr id="4" name="Slide Number Placeholder 3"/>
          <p:cNvSpPr>
            <a:spLocks noGrp="1"/>
          </p:cNvSpPr>
          <p:nvPr>
            <p:ph type="sldNum" sz="quarter" idx="5"/>
          </p:nvPr>
        </p:nvSpPr>
        <p:spPr/>
        <p:txBody>
          <a:bodyPr/>
          <a:lstStyle/>
          <a:p>
            <a:fld id="{3A3C70B7-3BDC-4BEF-9530-647A1CDCC5BC}" type="slidenum">
              <a:rPr lang="en-US" smtClean="0"/>
              <a:t>90</a:t>
            </a:fld>
            <a:endParaRPr lang="en-US"/>
          </a:p>
        </p:txBody>
      </p:sp>
    </p:spTree>
    <p:extLst>
      <p:ext uri="{BB962C8B-B14F-4D97-AF65-F5344CB8AC3E}">
        <p14:creationId xmlns:p14="http://schemas.microsoft.com/office/powerpoint/2010/main" val="13384211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questions can help the retiree make decisions whether this is the type of financial planner/etc. that they want to do business with and help make a fully informed decision.</a:t>
            </a:r>
          </a:p>
        </p:txBody>
      </p:sp>
      <p:sp>
        <p:nvSpPr>
          <p:cNvPr id="4" name="Slide Number Placeholder 3"/>
          <p:cNvSpPr>
            <a:spLocks noGrp="1"/>
          </p:cNvSpPr>
          <p:nvPr>
            <p:ph type="sldNum" sz="quarter" idx="5"/>
          </p:nvPr>
        </p:nvSpPr>
        <p:spPr/>
        <p:txBody>
          <a:bodyPr/>
          <a:lstStyle/>
          <a:p>
            <a:fld id="{3A3C70B7-3BDC-4BEF-9530-647A1CDCC5BC}" type="slidenum">
              <a:rPr lang="en-US" smtClean="0"/>
              <a:t>91</a:t>
            </a:fld>
            <a:endParaRPr lang="en-US"/>
          </a:p>
        </p:txBody>
      </p:sp>
    </p:spTree>
    <p:extLst>
      <p:ext uri="{BB962C8B-B14F-4D97-AF65-F5344CB8AC3E}">
        <p14:creationId xmlns:p14="http://schemas.microsoft.com/office/powerpoint/2010/main" val="216168108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721D2-1403-1D72-27E1-BE3F398A6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426B4-BA00-0A8C-B19C-2097AC785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762F0-80DB-4AA5-7D8A-51FD70F4ADA7}"/>
              </a:ext>
            </a:extLst>
          </p:cNvPr>
          <p:cNvSpPr>
            <a:spLocks noGrp="1"/>
          </p:cNvSpPr>
          <p:nvPr>
            <p:ph type="body" idx="1"/>
          </p:nvPr>
        </p:nvSpPr>
        <p:spPr/>
        <p:txBody>
          <a:bodyPr/>
          <a:lstStyle/>
          <a:p>
            <a:r>
              <a:rPr lang="en-US" b="1" dirty="0"/>
              <a:t>These questions can help the retiree make decisions whether this is the type of financial planner/etc. that they want to do business with and help make a fully informed decision.</a:t>
            </a:r>
          </a:p>
        </p:txBody>
      </p:sp>
      <p:sp>
        <p:nvSpPr>
          <p:cNvPr id="4" name="Slide Number Placeholder 3">
            <a:extLst>
              <a:ext uri="{FF2B5EF4-FFF2-40B4-BE49-F238E27FC236}">
                <a16:creationId xmlns:a16="http://schemas.microsoft.com/office/drawing/2014/main" id="{55E979B3-9862-E8FC-CE5D-18608920678D}"/>
              </a:ext>
            </a:extLst>
          </p:cNvPr>
          <p:cNvSpPr>
            <a:spLocks noGrp="1"/>
          </p:cNvSpPr>
          <p:nvPr>
            <p:ph type="sldNum" sz="quarter" idx="5"/>
          </p:nvPr>
        </p:nvSpPr>
        <p:spPr/>
        <p:txBody>
          <a:bodyPr/>
          <a:lstStyle/>
          <a:p>
            <a:fld id="{3A3C70B7-3BDC-4BEF-9530-647A1CDCC5BC}" type="slidenum">
              <a:rPr lang="en-US" smtClean="0"/>
              <a:t>92</a:t>
            </a:fld>
            <a:endParaRPr lang="en-US"/>
          </a:p>
        </p:txBody>
      </p:sp>
    </p:spTree>
    <p:extLst>
      <p:ext uri="{BB962C8B-B14F-4D97-AF65-F5344CB8AC3E}">
        <p14:creationId xmlns:p14="http://schemas.microsoft.com/office/powerpoint/2010/main" val="13532798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11/14/25 https://www.tsp.gov/tsp-basics/expenses-and-fees/ based on 2024 numbers</a:t>
            </a:r>
          </a:p>
          <a:p>
            <a:pPr fontAlgn="t"/>
            <a:endParaRPr lang="en-US" b="0" dirty="0"/>
          </a:p>
          <a:p>
            <a:pPr fontAlgn="t"/>
            <a:r>
              <a:rPr lang="en-US" b="0" dirty="0"/>
              <a:t>1/21/25 https://www.investopedia.com/ask/answers/032715/when-expense-ratio-considered-high-and-when-it-considered-low.asp#:~:text=Key%20Takeaways&amp;text=A%20reasonable%20expense%20ratio%20for,typically%20considered%20high%20these%20days.</a:t>
            </a:r>
          </a:p>
          <a:p>
            <a:pPr defTabSz="947044" fontAlgn="t">
              <a:defRPr/>
            </a:pPr>
            <a:r>
              <a:rPr lang="en-US" b="0" i="0" dirty="0">
                <a:solidFill>
                  <a:srgbClr val="111111"/>
                </a:solidFill>
                <a:effectLst/>
                <a:latin typeface="SourceSansPro"/>
              </a:rPr>
              <a:t>A reasonable expense ratio for an actively managed portfolio is about 0.5% to 0.75%, while an expense ratio greater than 1.5% is typically considered high these days.</a:t>
            </a:r>
          </a:p>
          <a:p>
            <a:pPr fontAlgn="t"/>
            <a:br>
              <a:rPr lang="en-US" b="1" dirty="0"/>
            </a:br>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93</a:t>
            </a:fld>
            <a:endParaRPr lang="en-US"/>
          </a:p>
        </p:txBody>
      </p:sp>
    </p:spTree>
    <p:extLst>
      <p:ext uri="{BB962C8B-B14F-4D97-AF65-F5344CB8AC3E}">
        <p14:creationId xmlns:p14="http://schemas.microsoft.com/office/powerpoint/2010/main" val="2807567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https://www.tsp.gov/publications/tspbk26.pdf</a:t>
            </a:r>
          </a:p>
          <a:p>
            <a:endParaRPr lang="en-US" dirty="0"/>
          </a:p>
          <a:p>
            <a:r>
              <a:rPr lang="en-US" dirty="0"/>
              <a:t>Early Withdrawal Penalty Tax </a:t>
            </a:r>
          </a:p>
          <a:p>
            <a:r>
              <a:rPr lang="en-US" dirty="0"/>
              <a:t>If you receive a TSP distribution or withdrawal before you reach age 59½, in addition to the regular income tax, you may have to pay an early withdrawal penalty tax equal to 10% of any taxable portion of the distribution or withdrawal not rolled over. The additional 10% tax generally does not apply to </a:t>
            </a:r>
          </a:p>
          <a:p>
            <a:r>
              <a:rPr lang="en-US" dirty="0"/>
              <a:t>• payments made after you separate from service during or after the year you reach age 55; </a:t>
            </a:r>
          </a:p>
          <a:p>
            <a:r>
              <a:rPr lang="en-US" dirty="0"/>
              <a:t>• if you are a public safety employee as defined in section 72(t)(10)(B)(ii) of the Internal Revenue Code, payments made after you separate from service during or after the year you reach age 50 or have 25 years of service under the TSP; </a:t>
            </a:r>
          </a:p>
          <a:p>
            <a:r>
              <a:rPr lang="en-US" dirty="0"/>
              <a:t>• up to $5,000 of any payment received within one year following a birth or qualified adoption in accordance with section 72(t)(2)(H) of the Internal Revenue Code; • annuity payments; </a:t>
            </a:r>
          </a:p>
          <a:p>
            <a:r>
              <a:rPr lang="en-US" dirty="0"/>
              <a:t>• automatic enrollment refunds; • payments resulting from total and permanent disability;2 • payments resulting from death; </a:t>
            </a:r>
          </a:p>
          <a:p>
            <a:r>
              <a:rPr lang="en-US" dirty="0"/>
              <a:t>• payments made from a beneficiary participant account; </a:t>
            </a:r>
          </a:p>
          <a:p>
            <a:r>
              <a:rPr lang="en-US" dirty="0"/>
              <a:t>• up to $1,000 per calendar year of payments used for emergency personal expenses;</a:t>
            </a:r>
          </a:p>
          <a:p>
            <a:r>
              <a:rPr lang="en-US" dirty="0"/>
              <a:t>• up to $10,000 (or 50% of the vested account balance, whichever is less) of any payment received within one year following domestic abuse;2</a:t>
            </a:r>
          </a:p>
          <a:p>
            <a:r>
              <a:rPr lang="en-US" dirty="0"/>
              <a:t>• payments made to an individual with a terminal illness;2 • payments made in a year you have deductible medical expenses that exceed 7.5% of your adjusted gross income; </a:t>
            </a:r>
          </a:p>
          <a:p>
            <a:r>
              <a:rPr lang="en-US" dirty="0"/>
              <a:t>• payments made as a qualified disaster recovery distribution as defined and limited by section 72(t)(11) of the Internal Revenue Code; </a:t>
            </a:r>
          </a:p>
          <a:p>
            <a:r>
              <a:rPr lang="en-US" dirty="0"/>
              <a:t>• payments ordered by a domestic relations court; or </a:t>
            </a:r>
          </a:p>
          <a:p>
            <a:r>
              <a:rPr lang="en-US" dirty="0"/>
              <a:t>• substantially equal payments over your life expectancy. </a:t>
            </a:r>
          </a:p>
          <a:p>
            <a:endParaRPr lang="en-US" dirty="0"/>
          </a:p>
          <a:p>
            <a:r>
              <a:rPr lang="en-US" dirty="0"/>
              <a:t>Roth withdrawals and the early withdrawal penalty: This penalty never applies to contributions you made to your Roth balance or to qualified distributions of Roth earnings. It may apply to nonqualified distributions. </a:t>
            </a:r>
          </a:p>
          <a:p>
            <a:endParaRPr lang="en-US" dirty="0"/>
          </a:p>
          <a:p>
            <a:r>
              <a:rPr lang="en-US" dirty="0"/>
              <a:t>Members of the uniformed services: The penalty tax does not apply to any portion of a TSP distribution (including a taxed or foreclosed loan) that represents tax-exempt contributions from pay earned in a combat zone. </a:t>
            </a:r>
          </a:p>
          <a:p>
            <a:endParaRPr lang="en-US" dirty="0"/>
          </a:p>
          <a:p>
            <a:r>
              <a:rPr lang="en-US" dirty="0"/>
              <a:t>If you are a reservist called to duty for more than 179 days, you may be eligible for relief from the 10% early withdrawal penalty, provided that you received your TSP distribution between the date of the order or call and the close of the active duty period. You may also be eligible to repay the distribution to an IR</a:t>
            </a:r>
          </a:p>
        </p:txBody>
      </p:sp>
      <p:sp>
        <p:nvSpPr>
          <p:cNvPr id="4" name="Slide Number Placeholder 3"/>
          <p:cNvSpPr>
            <a:spLocks noGrp="1"/>
          </p:cNvSpPr>
          <p:nvPr>
            <p:ph type="sldNum" sz="quarter" idx="5"/>
          </p:nvPr>
        </p:nvSpPr>
        <p:spPr/>
        <p:txBody>
          <a:bodyPr/>
          <a:lstStyle/>
          <a:p>
            <a:fld id="{3A3C70B7-3BDC-4BEF-9530-647A1CDCC5BC}" type="slidenum">
              <a:rPr lang="en-US" smtClean="0"/>
              <a:t>94</a:t>
            </a:fld>
            <a:endParaRPr lang="en-US"/>
          </a:p>
        </p:txBody>
      </p:sp>
    </p:spTree>
    <p:extLst>
      <p:ext uri="{BB962C8B-B14F-4D97-AF65-F5344CB8AC3E}">
        <p14:creationId xmlns:p14="http://schemas.microsoft.com/office/powerpoint/2010/main" val="42469076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Rules about TSP payments https://www.tsp.gov/publications/tspbk26.pdf</a:t>
            </a:r>
          </a:p>
        </p:txBody>
      </p:sp>
      <p:sp>
        <p:nvSpPr>
          <p:cNvPr id="4" name="Slide Number Placeholder 3"/>
          <p:cNvSpPr>
            <a:spLocks noGrp="1"/>
          </p:cNvSpPr>
          <p:nvPr>
            <p:ph type="sldNum" sz="quarter" idx="5"/>
          </p:nvPr>
        </p:nvSpPr>
        <p:spPr/>
        <p:txBody>
          <a:bodyPr/>
          <a:lstStyle/>
          <a:p>
            <a:fld id="{3A3C70B7-3BDC-4BEF-9530-647A1CDCC5BC}" type="slidenum">
              <a:rPr lang="en-US" smtClean="0"/>
              <a:t>95</a:t>
            </a:fld>
            <a:endParaRPr lang="en-US"/>
          </a:p>
        </p:txBody>
      </p:sp>
    </p:spTree>
    <p:extLst>
      <p:ext uri="{BB962C8B-B14F-4D97-AF65-F5344CB8AC3E}">
        <p14:creationId xmlns:p14="http://schemas.microsoft.com/office/powerpoint/2010/main" val="35929329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96</a:t>
            </a:fld>
            <a:endParaRPr lang="en-US"/>
          </a:p>
        </p:txBody>
      </p:sp>
    </p:spTree>
    <p:extLst>
      <p:ext uri="{BB962C8B-B14F-4D97-AF65-F5344CB8AC3E}">
        <p14:creationId xmlns:p14="http://schemas.microsoft.com/office/powerpoint/2010/main" val="3225995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DF32-878C-AF74-0ED1-5AFBF6D0D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81B325-AE4C-7CE4-1E38-5DD43C64A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15A00-CB40-AD27-2468-AFD5FF63D824}"/>
              </a:ext>
            </a:extLst>
          </p:cNvPr>
          <p:cNvSpPr>
            <a:spLocks noGrp="1"/>
          </p:cNvSpPr>
          <p:nvPr>
            <p:ph type="body" idx="1"/>
          </p:nvPr>
        </p:nvSpPr>
        <p:spPr/>
        <p:txBody>
          <a:bodyPr/>
          <a:lstStyle/>
          <a:p>
            <a:r>
              <a:rPr lang="en-US" b="0" i="0" dirty="0">
                <a:solidFill>
                  <a:srgbClr val="222223"/>
                </a:solidFill>
                <a:effectLst/>
                <a:latin typeface="Source Sans Pro" panose="020B0503030403020204" pitchFamily="34" charset="0"/>
              </a:rPr>
              <a:t>President signs SECURE 2.0 Act — On December 29, 2022, President Biden signed the Setting Every Community Up for Retirement Enhancement (SECURE) 2.0 Act of 2022 into law. SECURE 2.0 increases the start age for required minimum distributions from 72 to 73 in 2023 and then further increases the start age to 75 in 2033. </a:t>
            </a:r>
            <a:endParaRPr lang="en-US" dirty="0"/>
          </a:p>
        </p:txBody>
      </p:sp>
      <p:sp>
        <p:nvSpPr>
          <p:cNvPr id="4" name="Slide Number Placeholder 3">
            <a:extLst>
              <a:ext uri="{FF2B5EF4-FFF2-40B4-BE49-F238E27FC236}">
                <a16:creationId xmlns:a16="http://schemas.microsoft.com/office/drawing/2014/main" id="{90FD0F69-B8A4-554B-910A-962B978001A6}"/>
              </a:ext>
            </a:extLst>
          </p:cNvPr>
          <p:cNvSpPr>
            <a:spLocks noGrp="1"/>
          </p:cNvSpPr>
          <p:nvPr>
            <p:ph type="sldNum" sz="quarter" idx="5"/>
          </p:nvPr>
        </p:nvSpPr>
        <p:spPr/>
        <p:txBody>
          <a:bodyPr/>
          <a:lstStyle/>
          <a:p>
            <a:fld id="{3A3C70B7-3BDC-4BEF-9530-647A1CDCC5BC}" type="slidenum">
              <a:rPr lang="en-US" smtClean="0"/>
              <a:t>97</a:t>
            </a:fld>
            <a:endParaRPr lang="en-US"/>
          </a:p>
        </p:txBody>
      </p:sp>
    </p:spTree>
    <p:extLst>
      <p:ext uri="{BB962C8B-B14F-4D97-AF65-F5344CB8AC3E}">
        <p14:creationId xmlns:p14="http://schemas.microsoft.com/office/powerpoint/2010/main" val="5077508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https://www.tsp.gov/taking-money-from-your-account/</a:t>
            </a:r>
          </a:p>
        </p:txBody>
      </p:sp>
      <p:sp>
        <p:nvSpPr>
          <p:cNvPr id="4" name="Slide Number Placeholder 3"/>
          <p:cNvSpPr>
            <a:spLocks noGrp="1"/>
          </p:cNvSpPr>
          <p:nvPr>
            <p:ph type="sldNum" sz="quarter" idx="5"/>
          </p:nvPr>
        </p:nvSpPr>
        <p:spPr/>
        <p:txBody>
          <a:bodyPr/>
          <a:lstStyle/>
          <a:p>
            <a:fld id="{3A3C70B7-3BDC-4BEF-9530-647A1CDCC5BC}" type="slidenum">
              <a:rPr lang="en-US" smtClean="0"/>
              <a:t>98</a:t>
            </a:fld>
            <a:endParaRPr lang="en-US"/>
          </a:p>
        </p:txBody>
      </p:sp>
    </p:spTree>
    <p:extLst>
      <p:ext uri="{BB962C8B-B14F-4D97-AF65-F5344CB8AC3E}">
        <p14:creationId xmlns:p14="http://schemas.microsoft.com/office/powerpoint/2010/main" val="26522536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99</a:t>
            </a:fld>
            <a:endParaRPr lang="en-US"/>
          </a:p>
        </p:txBody>
      </p:sp>
    </p:spTree>
    <p:extLst>
      <p:ext uri="{BB962C8B-B14F-4D97-AF65-F5344CB8AC3E}">
        <p14:creationId xmlns:p14="http://schemas.microsoft.com/office/powerpoint/2010/main" val="308869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DA8B37-0228-4C1A-A72C-F3BF6787FCF0}" type="datetime1">
              <a:rPr lang="en-US" smtClean="0"/>
              <a:t>7/1/2026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830724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888AAF-B0BF-4C5F-805C-F49FED7233E5}" type="datetime1">
              <a:rPr lang="en-US" smtClean="0"/>
              <a:t>7/1/2026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226336600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16479983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24618373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32419744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19220752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88AAF-B0BF-4C5F-805C-F49FED7233E5}" type="datetime1">
              <a:rPr lang="en-US" smtClean="0"/>
              <a:t>7/1/2026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79812067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DC109-6F46-4E35-AA81-62E03409109E}" type="datetime1">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338961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E576F-236F-4D93-BB02-A70ACB55856E}" type="datetime1">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32260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190500"/>
            <a:ext cx="10018713" cy="1752599"/>
          </a:xfrm>
        </p:spPr>
        <p:txBody>
          <a:bodyPr/>
          <a:lstStyle/>
          <a:p>
            <a:r>
              <a:rPr lang="en-US"/>
              <a:t>Click to edit Master title style</a:t>
            </a:r>
            <a:endParaRPr lang="en-US" dirty="0"/>
          </a:p>
        </p:txBody>
      </p:sp>
      <p:sp>
        <p:nvSpPr>
          <p:cNvPr id="3" name="Content Placeholder 2"/>
          <p:cNvSpPr>
            <a:spLocks noGrp="1"/>
          </p:cNvSpPr>
          <p:nvPr>
            <p:ph idx="1"/>
          </p:nvPr>
        </p:nvSpPr>
        <p:spPr>
          <a:xfrm>
            <a:off x="1484310" y="2061882"/>
            <a:ext cx="10018713" cy="372931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E5CFD6-900D-47AD-86EC-2C89390E4784}" type="datetime1">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17582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68AD42-86A5-4249-A2BD-FBF594EFB3B2}" type="datetime1">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53544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1905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160495"/>
            <a:ext cx="4895055" cy="363070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160494"/>
            <a:ext cx="4895056" cy="363070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1FCC2E-D486-43B2-B078-06544930C4E5}" type="datetime1">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62731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84310" y="258498"/>
            <a:ext cx="10018713" cy="1752599"/>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635918" y="2183404"/>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65403" y="2868706"/>
            <a:ext cx="4913964" cy="292249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44226" y="2191871"/>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9059" y="2868706"/>
            <a:ext cx="4913964" cy="2922493"/>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888AAF-B0BF-4C5F-805C-F49FED7233E5}" type="datetime1">
              <a:rPr lang="en-US" smtClean="0"/>
              <a:t>7/1/2026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100442556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84310" y="147918"/>
            <a:ext cx="10018713" cy="175259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26639A-6042-4A0D-B96B-3FFF06AC5AA7}" type="datetime1">
              <a:rPr lang="en-US" smtClean="0"/>
              <a:t>7/1/2026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6917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7A5EE-8DB7-4B0A-B381-FC146C2A9537}" type="datetime1">
              <a:rPr lang="en-US" smtClean="0"/>
              <a:t>7/1/2026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37927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A51425-DB2F-4A52-AE99-AFA34CFB4B06}" type="datetime1">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61257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1FDC7-8837-470C-9B47-DC37A4FC590E}" type="datetime1">
              <a:rPr lang="en-US" smtClean="0"/>
              <a:t>7/1/2026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30309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888AAF-B0BF-4C5F-805C-F49FED7233E5}" type="datetime1">
              <a:rPr lang="en-US" smtClean="0"/>
              <a:t>7/1/2026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EA1BFF-5034-4F1A-B5F9-11EA113F3039}" type="slidenum">
              <a:rPr lang="en-US" smtClean="0"/>
              <a:pPr/>
              <a:t>‹#›</a:t>
            </a:fld>
            <a:endParaRPr lang="en-US" dirty="0"/>
          </a:p>
        </p:txBody>
      </p:sp>
      <p:pic>
        <p:nvPicPr>
          <p:cNvPr id="14" name="Picture 13">
            <a:extLst>
              <a:ext uri="{FF2B5EF4-FFF2-40B4-BE49-F238E27FC236}">
                <a16:creationId xmlns:a16="http://schemas.microsoft.com/office/drawing/2014/main" id="{D0C43A4C-2B03-BA07-A165-6DFB88334E0B}"/>
              </a:ext>
            </a:extLst>
          </p:cNvPr>
          <p:cNvPicPr>
            <a:picLocks noChangeAspect="1"/>
          </p:cNvPicPr>
          <p:nvPr userDrawn="1"/>
        </p:nvPicPr>
        <p:blipFill>
          <a:blip r:embed="rId19">
            <a:alphaModFix amt="10000"/>
          </a:blip>
          <a:stretch>
            <a:fillRect/>
          </a:stretch>
        </p:blipFill>
        <p:spPr>
          <a:xfrm>
            <a:off x="10864627" y="5574304"/>
            <a:ext cx="1258050" cy="1195792"/>
          </a:xfrm>
          <a:prstGeom prst="rect">
            <a:avLst/>
          </a:prstGeom>
        </p:spPr>
      </p:pic>
    </p:spTree>
    <p:extLst>
      <p:ext uri="{BB962C8B-B14F-4D97-AF65-F5344CB8AC3E}">
        <p14:creationId xmlns:p14="http://schemas.microsoft.com/office/powerpoint/2010/main" val="3504178415"/>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tsp.gov/forms/"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ssa.gov/myaccount/"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retire.opm.gov/help" TargetMode="Externa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8.xml.rels><?xml version="1.0" encoding="UTF-8" standalone="yes"?>
<Relationships xmlns="http://schemas.openxmlformats.org/package/2006/relationships"><Relationship Id="rId3" Type="http://schemas.openxmlformats.org/officeDocument/2006/relationships/hyperlink" Target="https://www.youtube.com/watch?v=LyABGO5cVg8"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retire.opm.gov/help" TargetMode="External"/><Relationship Id="rId2" Type="http://schemas.openxmlformats.org/officeDocument/2006/relationships/hyperlink" Target="http://www.login.gov/"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godirect.gov/"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www.servicesonline.opm.gov/" TargetMode="Externa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0.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lc.org/government-affair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1.gif"/><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www.opm.gov/" TargetMode="External"/><Relationship Id="rId4" Type="http://schemas.openxmlformats.org/officeDocument/2006/relationships/image" Target="../media/image19.jpe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opm.gov/healthcare-insurance/life-insurance/program-information/#url=Premiums-for-Annuitants"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opm.gov/retirement-center/calculators/fegli-calculator/"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tsp.gov/"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microsoft.com/office/2018/10/relationships/comments" Target="../comments/modernComment_16D_99455AA7.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1023-8F21-4D00-9E96-B412031B6E88}"/>
              </a:ext>
            </a:extLst>
          </p:cNvPr>
          <p:cNvSpPr>
            <a:spLocks noGrp="1"/>
          </p:cNvSpPr>
          <p:nvPr>
            <p:ph type="ctrTitle"/>
          </p:nvPr>
        </p:nvSpPr>
        <p:spPr/>
        <p:txBody>
          <a:bodyPr>
            <a:normAutofit/>
          </a:bodyPr>
          <a:lstStyle/>
          <a:p>
            <a:r>
              <a:rPr lang="en-US" sz="3300" dirty="0"/>
              <a:t>National Association of Letter Carriers</a:t>
            </a:r>
            <a:br>
              <a:rPr lang="en-US" dirty="0"/>
            </a:br>
            <a:r>
              <a:rPr lang="en-US" dirty="0"/>
              <a:t>Retirement for City Letter Carriers</a:t>
            </a:r>
          </a:p>
        </p:txBody>
      </p:sp>
      <p:sp>
        <p:nvSpPr>
          <p:cNvPr id="3" name="Subtitle 2">
            <a:extLst>
              <a:ext uri="{FF2B5EF4-FFF2-40B4-BE49-F238E27FC236}">
                <a16:creationId xmlns:a16="http://schemas.microsoft.com/office/drawing/2014/main" id="{02BBE131-8A49-4E3B-97BA-2B28590CE37E}"/>
              </a:ext>
            </a:extLst>
          </p:cNvPr>
          <p:cNvSpPr>
            <a:spLocks noGrp="1"/>
          </p:cNvSpPr>
          <p:nvPr>
            <p:ph type="subTitle" idx="1"/>
          </p:nvPr>
        </p:nvSpPr>
        <p:spPr>
          <a:xfrm>
            <a:off x="4515378" y="3996267"/>
            <a:ext cx="6987645" cy="1388534"/>
          </a:xfrm>
        </p:spPr>
        <p:txBody>
          <a:bodyPr/>
          <a:lstStyle/>
          <a:p>
            <a:r>
              <a:rPr lang="en-US" dirty="0"/>
              <a:t>June 2026</a:t>
            </a:r>
          </a:p>
        </p:txBody>
      </p:sp>
    </p:spTree>
    <p:extLst>
      <p:ext uri="{BB962C8B-B14F-4D97-AF65-F5344CB8AC3E}">
        <p14:creationId xmlns:p14="http://schemas.microsoft.com/office/powerpoint/2010/main" val="239430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a:xfrm>
            <a:off x="4125433" y="190500"/>
            <a:ext cx="7377590" cy="1752599"/>
          </a:xfrm>
        </p:spPr>
        <p:txBody>
          <a:bodyPr/>
          <a:lstStyle/>
          <a:p>
            <a:r>
              <a:rPr lang="en-US" dirty="0"/>
              <a:t>Minimum Retirement Age</a:t>
            </a:r>
            <a:br>
              <a:rPr lang="en-US" dirty="0"/>
            </a:br>
            <a:r>
              <a:rPr lang="en-US" dirty="0"/>
              <a:t>(MRA)</a:t>
            </a:r>
          </a:p>
        </p:txBody>
      </p:sp>
      <p:graphicFrame>
        <p:nvGraphicFramePr>
          <p:cNvPr id="7" name="Table 7">
            <a:extLst>
              <a:ext uri="{FF2B5EF4-FFF2-40B4-BE49-F238E27FC236}">
                <a16:creationId xmlns:a16="http://schemas.microsoft.com/office/drawing/2014/main" id="{9705E83E-E012-44C3-AD77-1B9499BD869B}"/>
              </a:ext>
            </a:extLst>
          </p:cNvPr>
          <p:cNvGraphicFramePr>
            <a:graphicFrameLocks noGrp="1"/>
          </p:cNvGraphicFramePr>
          <p:nvPr>
            <p:ph idx="1"/>
            <p:extLst>
              <p:ext uri="{D42A27DB-BD31-4B8C-83A1-F6EECF244321}">
                <p14:modId xmlns:p14="http://schemas.microsoft.com/office/powerpoint/2010/main" val="3736747839"/>
              </p:ext>
            </p:extLst>
          </p:nvPr>
        </p:nvGraphicFramePr>
        <p:xfrm>
          <a:off x="2509996" y="2406736"/>
          <a:ext cx="7484904" cy="3622318"/>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742452">
                  <a:extLst>
                    <a:ext uri="{9D8B030D-6E8A-4147-A177-3AD203B41FA5}">
                      <a16:colId xmlns:a16="http://schemas.microsoft.com/office/drawing/2014/main" val="4214290759"/>
                    </a:ext>
                  </a:extLst>
                </a:gridCol>
                <a:gridCol w="3742452">
                  <a:extLst>
                    <a:ext uri="{9D8B030D-6E8A-4147-A177-3AD203B41FA5}">
                      <a16:colId xmlns:a16="http://schemas.microsoft.com/office/drawing/2014/main" val="3967440190"/>
                    </a:ext>
                  </a:extLst>
                </a:gridCol>
              </a:tblGrid>
              <a:tr h="517474">
                <a:tc>
                  <a:txBody>
                    <a:bodyPr/>
                    <a:lstStyle/>
                    <a:p>
                      <a:pPr algn="ctr"/>
                      <a:r>
                        <a:rPr lang="en-US" sz="2400" b="1" dirty="0"/>
                        <a:t>If you were born:</a:t>
                      </a:r>
                    </a:p>
                  </a:txBody>
                  <a:tcPr anchor="ctr"/>
                </a:tc>
                <a:tc>
                  <a:txBody>
                    <a:bodyPr/>
                    <a:lstStyle/>
                    <a:p>
                      <a:pPr algn="ctr"/>
                      <a:r>
                        <a:rPr lang="en-US" sz="2400" b="1" dirty="0"/>
                        <a:t>Your MRA is:</a:t>
                      </a:r>
                    </a:p>
                  </a:txBody>
                  <a:tcPr anchor="ctr"/>
                </a:tc>
                <a:extLst>
                  <a:ext uri="{0D108BD9-81ED-4DB2-BD59-A6C34878D82A}">
                    <a16:rowId xmlns:a16="http://schemas.microsoft.com/office/drawing/2014/main" val="4079534560"/>
                  </a:ext>
                </a:extLst>
              </a:tr>
              <a:tr h="517474">
                <a:tc>
                  <a:txBody>
                    <a:bodyPr/>
                    <a:lstStyle/>
                    <a:p>
                      <a:pPr algn="ctr"/>
                      <a:r>
                        <a:rPr lang="en-US" sz="2400" b="0" dirty="0"/>
                        <a:t>Before 1948</a:t>
                      </a:r>
                    </a:p>
                  </a:txBody>
                  <a:tcPr anchor="ctr"/>
                </a:tc>
                <a:tc>
                  <a:txBody>
                    <a:bodyPr/>
                    <a:lstStyle/>
                    <a:p>
                      <a:pPr algn="ctr"/>
                      <a:r>
                        <a:rPr lang="en-US" sz="2400" b="0" dirty="0"/>
                        <a:t>55</a:t>
                      </a:r>
                    </a:p>
                  </a:txBody>
                  <a:tcPr anchor="ctr"/>
                </a:tc>
                <a:extLst>
                  <a:ext uri="{0D108BD9-81ED-4DB2-BD59-A6C34878D82A}">
                    <a16:rowId xmlns:a16="http://schemas.microsoft.com/office/drawing/2014/main" val="658656266"/>
                  </a:ext>
                </a:extLst>
              </a:tr>
              <a:tr h="517474">
                <a:tc>
                  <a:txBody>
                    <a:bodyPr/>
                    <a:lstStyle/>
                    <a:p>
                      <a:pPr algn="ctr"/>
                      <a:r>
                        <a:rPr lang="en-US" sz="2400" b="0" dirty="0"/>
                        <a:t>1948</a:t>
                      </a:r>
                    </a:p>
                  </a:txBody>
                  <a:tcPr anchor="ctr"/>
                </a:tc>
                <a:tc>
                  <a:txBody>
                    <a:bodyPr/>
                    <a:lstStyle/>
                    <a:p>
                      <a:pPr algn="ctr"/>
                      <a:r>
                        <a:rPr lang="en-US" sz="2400" b="0" dirty="0"/>
                        <a:t>55 and 2 months</a:t>
                      </a:r>
                    </a:p>
                  </a:txBody>
                  <a:tcPr anchor="ctr"/>
                </a:tc>
                <a:extLst>
                  <a:ext uri="{0D108BD9-81ED-4DB2-BD59-A6C34878D82A}">
                    <a16:rowId xmlns:a16="http://schemas.microsoft.com/office/drawing/2014/main" val="1645352600"/>
                  </a:ext>
                </a:extLst>
              </a:tr>
              <a:tr h="517474">
                <a:tc>
                  <a:txBody>
                    <a:bodyPr/>
                    <a:lstStyle/>
                    <a:p>
                      <a:pPr algn="ctr"/>
                      <a:r>
                        <a:rPr lang="en-US" sz="2400" b="0" dirty="0"/>
                        <a:t>1949</a:t>
                      </a:r>
                    </a:p>
                  </a:txBody>
                  <a:tcPr anchor="ctr"/>
                </a:tc>
                <a:tc>
                  <a:txBody>
                    <a:bodyPr/>
                    <a:lstStyle/>
                    <a:p>
                      <a:pPr algn="ctr"/>
                      <a:r>
                        <a:rPr lang="en-US" sz="2400" b="0" dirty="0"/>
                        <a:t>55 and 4 months</a:t>
                      </a:r>
                    </a:p>
                  </a:txBody>
                  <a:tcPr anchor="ctr"/>
                </a:tc>
                <a:extLst>
                  <a:ext uri="{0D108BD9-81ED-4DB2-BD59-A6C34878D82A}">
                    <a16:rowId xmlns:a16="http://schemas.microsoft.com/office/drawing/2014/main" val="3104268307"/>
                  </a:ext>
                </a:extLst>
              </a:tr>
              <a:tr h="517474">
                <a:tc>
                  <a:txBody>
                    <a:bodyPr/>
                    <a:lstStyle/>
                    <a:p>
                      <a:pPr algn="ctr"/>
                      <a:r>
                        <a:rPr lang="en-US" sz="2400" b="0" dirty="0"/>
                        <a:t>1950</a:t>
                      </a:r>
                    </a:p>
                  </a:txBody>
                  <a:tcPr anchor="ctr"/>
                </a:tc>
                <a:tc>
                  <a:txBody>
                    <a:bodyPr/>
                    <a:lstStyle/>
                    <a:p>
                      <a:pPr algn="ctr"/>
                      <a:r>
                        <a:rPr lang="en-US" sz="2400" b="0" dirty="0"/>
                        <a:t>55 and 6 months</a:t>
                      </a:r>
                    </a:p>
                  </a:txBody>
                  <a:tcPr anchor="ctr"/>
                </a:tc>
                <a:extLst>
                  <a:ext uri="{0D108BD9-81ED-4DB2-BD59-A6C34878D82A}">
                    <a16:rowId xmlns:a16="http://schemas.microsoft.com/office/drawing/2014/main" val="2822409353"/>
                  </a:ext>
                </a:extLst>
              </a:tr>
              <a:tr h="517474">
                <a:tc>
                  <a:txBody>
                    <a:bodyPr/>
                    <a:lstStyle/>
                    <a:p>
                      <a:pPr algn="ctr"/>
                      <a:r>
                        <a:rPr lang="en-US" sz="2400" b="0" dirty="0"/>
                        <a:t>1951</a:t>
                      </a:r>
                    </a:p>
                  </a:txBody>
                  <a:tcPr anchor="ctr"/>
                </a:tc>
                <a:tc>
                  <a:txBody>
                    <a:bodyPr/>
                    <a:lstStyle/>
                    <a:p>
                      <a:pPr algn="ctr"/>
                      <a:r>
                        <a:rPr lang="en-US" sz="2400" b="0" dirty="0"/>
                        <a:t>55 and 8 months</a:t>
                      </a:r>
                    </a:p>
                  </a:txBody>
                  <a:tcPr anchor="ctr"/>
                </a:tc>
                <a:extLst>
                  <a:ext uri="{0D108BD9-81ED-4DB2-BD59-A6C34878D82A}">
                    <a16:rowId xmlns:a16="http://schemas.microsoft.com/office/drawing/2014/main" val="2754409294"/>
                  </a:ext>
                </a:extLst>
              </a:tr>
              <a:tr h="517474">
                <a:tc>
                  <a:txBody>
                    <a:bodyPr/>
                    <a:lstStyle/>
                    <a:p>
                      <a:pPr algn="ctr"/>
                      <a:r>
                        <a:rPr lang="en-US" sz="2400" b="0" dirty="0"/>
                        <a:t>1952</a:t>
                      </a:r>
                    </a:p>
                  </a:txBody>
                  <a:tcPr anchor="ctr"/>
                </a:tc>
                <a:tc>
                  <a:txBody>
                    <a:bodyPr/>
                    <a:lstStyle/>
                    <a:p>
                      <a:pPr algn="ctr"/>
                      <a:r>
                        <a:rPr lang="en-US" sz="2400" b="0" dirty="0"/>
                        <a:t>55 and 10 months</a:t>
                      </a:r>
                    </a:p>
                  </a:txBody>
                  <a:tcPr anchor="ctr"/>
                </a:tc>
                <a:extLst>
                  <a:ext uri="{0D108BD9-81ED-4DB2-BD59-A6C34878D82A}">
                    <a16:rowId xmlns:a16="http://schemas.microsoft.com/office/drawing/2014/main" val="4144294857"/>
                  </a:ext>
                </a:extLst>
              </a:tr>
            </a:tbl>
          </a:graphicData>
        </a:graphic>
      </p:graphicFrame>
      <p:sp>
        <p:nvSpPr>
          <p:cNvPr id="4" name="Slide Number Placeholder 3">
            <a:extLst>
              <a:ext uri="{FF2B5EF4-FFF2-40B4-BE49-F238E27FC236}">
                <a16:creationId xmlns:a16="http://schemas.microsoft.com/office/drawing/2014/main" id="{F1B3DBEB-0201-C08A-43B5-7E72A935355A}"/>
              </a:ext>
            </a:extLst>
          </p:cNvPr>
          <p:cNvSpPr>
            <a:spLocks noGrp="1"/>
          </p:cNvSpPr>
          <p:nvPr>
            <p:ph type="sldNum" sz="quarter" idx="12"/>
          </p:nvPr>
        </p:nvSpPr>
        <p:spPr/>
        <p:txBody>
          <a:bodyPr/>
          <a:lstStyle/>
          <a:p>
            <a:fld id="{2DEA1BFF-5034-4F1A-B5F9-11EA113F3039}" type="slidenum">
              <a:rPr lang="en-US" smtClean="0"/>
              <a:t>10</a:t>
            </a:fld>
            <a:endParaRPr lang="en-US"/>
          </a:p>
        </p:txBody>
      </p:sp>
      <p:pic>
        <p:nvPicPr>
          <p:cNvPr id="5" name="Picture 4">
            <a:extLst>
              <a:ext uri="{FF2B5EF4-FFF2-40B4-BE49-F238E27FC236}">
                <a16:creationId xmlns:a16="http://schemas.microsoft.com/office/drawing/2014/main" id="{0F616620-4D39-6A97-3C32-B1B472379C0F}"/>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51946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3AD29-F8F3-BD05-3CB1-54BC09C202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C203CA-294A-5A4A-BA71-BA03BD3423A8}"/>
              </a:ext>
            </a:extLst>
          </p:cNvPr>
          <p:cNvSpPr>
            <a:spLocks noGrp="1"/>
          </p:cNvSpPr>
          <p:nvPr>
            <p:ph idx="1"/>
          </p:nvPr>
        </p:nvSpPr>
        <p:spPr>
          <a:xfrm>
            <a:off x="1484310" y="1967024"/>
            <a:ext cx="10018713" cy="4040371"/>
          </a:xfrm>
        </p:spPr>
        <p:txBody>
          <a:bodyPr>
            <a:normAutofit/>
          </a:bodyPr>
          <a:lstStyle/>
          <a:p>
            <a:r>
              <a:rPr lang="en-US" sz="2800" dirty="0"/>
              <a:t>2026 contribution limits</a:t>
            </a:r>
          </a:p>
          <a:p>
            <a:pPr lvl="1"/>
            <a:r>
              <a:rPr lang="en-US" sz="2400" dirty="0"/>
              <a:t>Elective deferral limit </a:t>
            </a:r>
          </a:p>
          <a:p>
            <a:pPr lvl="2"/>
            <a:r>
              <a:rPr lang="en-US" sz="2200" dirty="0"/>
              <a:t>$24,500</a:t>
            </a:r>
          </a:p>
          <a:p>
            <a:pPr lvl="1"/>
            <a:r>
              <a:rPr lang="en-US" sz="2400" dirty="0"/>
              <a:t>Catch-up limit (ages 50-59, 64+) </a:t>
            </a:r>
          </a:p>
          <a:p>
            <a:pPr lvl="2"/>
            <a:r>
              <a:rPr lang="en-US" sz="2200" dirty="0"/>
              <a:t>$8,000</a:t>
            </a:r>
          </a:p>
          <a:p>
            <a:pPr lvl="1"/>
            <a:r>
              <a:rPr lang="en-US" sz="2400" dirty="0"/>
              <a:t>Higher catch-up limit (ages 60-63) </a:t>
            </a:r>
          </a:p>
          <a:p>
            <a:pPr lvl="2"/>
            <a:r>
              <a:rPr lang="en-US" sz="2200" dirty="0"/>
              <a:t>$11,250</a:t>
            </a:r>
          </a:p>
        </p:txBody>
      </p:sp>
      <p:sp>
        <p:nvSpPr>
          <p:cNvPr id="2" name="Slide Number Placeholder 1">
            <a:extLst>
              <a:ext uri="{FF2B5EF4-FFF2-40B4-BE49-F238E27FC236}">
                <a16:creationId xmlns:a16="http://schemas.microsoft.com/office/drawing/2014/main" id="{FD1F0EDD-DBDA-99C4-6508-EDA121C1628F}"/>
              </a:ext>
            </a:extLst>
          </p:cNvPr>
          <p:cNvSpPr>
            <a:spLocks noGrp="1"/>
          </p:cNvSpPr>
          <p:nvPr>
            <p:ph type="sldNum" sz="quarter" idx="12"/>
          </p:nvPr>
        </p:nvSpPr>
        <p:spPr/>
        <p:txBody>
          <a:bodyPr/>
          <a:lstStyle/>
          <a:p>
            <a:fld id="{2DEA1BFF-5034-4F1A-B5F9-11EA113F3039}" type="slidenum">
              <a:rPr lang="en-US" smtClean="0"/>
              <a:t>100</a:t>
            </a:fld>
            <a:endParaRPr lang="en-US"/>
          </a:p>
        </p:txBody>
      </p:sp>
      <p:pic>
        <p:nvPicPr>
          <p:cNvPr id="4" name="Picture 2" descr="The Thrift Savings Plan (TSP)">
            <a:extLst>
              <a:ext uri="{FF2B5EF4-FFF2-40B4-BE49-F238E27FC236}">
                <a16:creationId xmlns:a16="http://schemas.microsoft.com/office/drawing/2014/main" id="{E17A677D-170D-5988-44EC-938059228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4475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892595"/>
            <a:ext cx="10018713" cy="4720930"/>
          </a:xfrm>
        </p:spPr>
        <p:txBody>
          <a:bodyPr>
            <a:normAutofit lnSpcReduction="10000"/>
          </a:bodyPr>
          <a:lstStyle/>
          <a:p>
            <a:pPr marL="0" indent="0">
              <a:buNone/>
            </a:pPr>
            <a:r>
              <a:rPr lang="en-US" sz="3200" dirty="0"/>
              <a:t>You can purchase a life annuity (a monthly benefit paid to you for life) </a:t>
            </a:r>
          </a:p>
          <a:p>
            <a:pPr lvl="1"/>
            <a:r>
              <a:rPr lang="en-US" sz="2800" dirty="0"/>
              <a:t>Single life annuity – with level or increasing payments</a:t>
            </a:r>
          </a:p>
          <a:p>
            <a:pPr lvl="1"/>
            <a:r>
              <a:rPr lang="en-US" sz="2800" dirty="0"/>
              <a:t>Joint life annuity with your spouse – with level or increasing payments, and with 100% or 50% survivor annuity</a:t>
            </a:r>
          </a:p>
          <a:p>
            <a:pPr lvl="1"/>
            <a:r>
              <a:rPr lang="en-US" sz="2800" dirty="0"/>
              <a:t>Joint life annuity with someone other than your spouse – with level payments, and with 100% or 50% survivor annuity</a:t>
            </a:r>
          </a:p>
          <a:p>
            <a:pPr lvl="2"/>
            <a:r>
              <a:rPr lang="en-US" sz="2400" dirty="0"/>
              <a:t>If joint annuitant other than your spouse is more than 10 years younger than you, you must choose a 50% survivor benefit, except in cases of former spouse court order</a:t>
            </a:r>
          </a:p>
          <a:p>
            <a:pPr lvl="1"/>
            <a:endParaRPr lang="en-US" sz="2800" dirty="0"/>
          </a:p>
        </p:txBody>
      </p:sp>
      <p:sp>
        <p:nvSpPr>
          <p:cNvPr id="2" name="Slide Number Placeholder 1">
            <a:extLst>
              <a:ext uri="{FF2B5EF4-FFF2-40B4-BE49-F238E27FC236}">
                <a16:creationId xmlns:a16="http://schemas.microsoft.com/office/drawing/2014/main" id="{8BCBB242-56F3-6054-01EA-CDFCFC499944}"/>
              </a:ext>
            </a:extLst>
          </p:cNvPr>
          <p:cNvSpPr>
            <a:spLocks noGrp="1"/>
          </p:cNvSpPr>
          <p:nvPr>
            <p:ph type="sldNum" sz="quarter" idx="12"/>
          </p:nvPr>
        </p:nvSpPr>
        <p:spPr/>
        <p:txBody>
          <a:bodyPr/>
          <a:lstStyle/>
          <a:p>
            <a:fld id="{2DEA1BFF-5034-4F1A-B5F9-11EA113F3039}" type="slidenum">
              <a:rPr lang="en-US" smtClean="0"/>
              <a:t>101</a:t>
            </a:fld>
            <a:endParaRPr lang="en-US"/>
          </a:p>
        </p:txBody>
      </p:sp>
      <p:pic>
        <p:nvPicPr>
          <p:cNvPr id="4" name="Picture 2" descr="The Thrift Savings Plan (TSP)">
            <a:extLst>
              <a:ext uri="{FF2B5EF4-FFF2-40B4-BE49-F238E27FC236}">
                <a16:creationId xmlns:a16="http://schemas.microsoft.com/office/drawing/2014/main" id="{C41ABBDA-E883-39D9-B1C9-8A5AFBA8B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2373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AA09D-9F70-B435-8B11-575715AB12D0}"/>
              </a:ext>
            </a:extLst>
          </p:cNvPr>
          <p:cNvPicPr>
            <a:picLocks noChangeAspect="1"/>
          </p:cNvPicPr>
          <p:nvPr/>
        </p:nvPicPr>
        <p:blipFill rotWithShape="1">
          <a:blip r:embed="rId3"/>
          <a:srcRect l="1515" r="11056" b="4"/>
          <a:stretch/>
        </p:blipFill>
        <p:spPr>
          <a:xfrm>
            <a:off x="1641021" y="1069522"/>
            <a:ext cx="3102428" cy="456383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5021035" y="1477927"/>
            <a:ext cx="6481987" cy="4313274"/>
          </a:xfrm>
        </p:spPr>
        <p:txBody>
          <a:bodyPr anchor="t">
            <a:normAutofit/>
          </a:bodyPr>
          <a:lstStyle/>
          <a:p>
            <a:r>
              <a:rPr lang="en-US" sz="2800" dirty="0"/>
              <a:t>TSP Publications – Distributions</a:t>
            </a:r>
          </a:p>
          <a:p>
            <a:r>
              <a:rPr lang="en-US" sz="2800" dirty="0">
                <a:solidFill>
                  <a:schemeClr val="accent1"/>
                </a:solidFill>
                <a:hlinkClick r:id="rId4">
                  <a:extLst>
                    <a:ext uri="{A12FA001-AC4F-418D-AE19-62706E023703}">
                      <ahyp:hlinkClr xmlns:ahyp="http://schemas.microsoft.com/office/drawing/2018/hyperlinkcolor" val="tx"/>
                    </a:ext>
                  </a:extLst>
                </a:hlinkClick>
              </a:rPr>
              <a:t>https://www.tsp.gov/forms/</a:t>
            </a:r>
            <a:r>
              <a:rPr lang="en-US" sz="2800" dirty="0">
                <a:solidFill>
                  <a:schemeClr val="accent1"/>
                </a:solidFill>
              </a:rPr>
              <a:t> </a:t>
            </a:r>
          </a:p>
        </p:txBody>
      </p:sp>
      <p:sp>
        <p:nvSpPr>
          <p:cNvPr id="2" name="Slide Number Placeholder 1">
            <a:extLst>
              <a:ext uri="{FF2B5EF4-FFF2-40B4-BE49-F238E27FC236}">
                <a16:creationId xmlns:a16="http://schemas.microsoft.com/office/drawing/2014/main" id="{0BF41A07-1806-41E7-AEF2-1D1FDBB89C12}"/>
              </a:ext>
            </a:extLst>
          </p:cNvPr>
          <p:cNvSpPr>
            <a:spLocks noGrp="1"/>
          </p:cNvSpPr>
          <p:nvPr>
            <p:ph type="sldNum" sz="quarter" idx="12"/>
          </p:nvPr>
        </p:nvSpPr>
        <p:spPr/>
        <p:txBody>
          <a:bodyPr/>
          <a:lstStyle/>
          <a:p>
            <a:fld id="{2DEA1BFF-5034-4F1A-B5F9-11EA113F3039}" type="slidenum">
              <a:rPr lang="en-US" smtClean="0"/>
              <a:t>102</a:t>
            </a:fld>
            <a:endParaRPr lang="en-US"/>
          </a:p>
        </p:txBody>
      </p:sp>
      <p:pic>
        <p:nvPicPr>
          <p:cNvPr id="5" name="Picture 4">
            <a:extLst>
              <a:ext uri="{FF2B5EF4-FFF2-40B4-BE49-F238E27FC236}">
                <a16:creationId xmlns:a16="http://schemas.microsoft.com/office/drawing/2014/main" id="{EDFEAF1E-7BA5-5416-25D2-5746DF386FEA}"/>
              </a:ext>
            </a:extLst>
          </p:cNvPr>
          <p:cNvPicPr>
            <a:picLocks noChangeAspect="1"/>
          </p:cNvPicPr>
          <p:nvPr/>
        </p:nvPicPr>
        <p:blipFill>
          <a:blip r:embed="rId5"/>
          <a:stretch>
            <a:fillRect/>
          </a:stretch>
        </p:blipFill>
        <p:spPr>
          <a:xfrm>
            <a:off x="6618917" y="3010938"/>
            <a:ext cx="2780263" cy="27802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304351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07C6-1B40-03F2-16B6-A34AF69ACB8F}"/>
              </a:ext>
            </a:extLst>
          </p:cNvPr>
          <p:cNvSpPr>
            <a:spLocks noGrp="1"/>
          </p:cNvSpPr>
          <p:nvPr>
            <p:ph type="title"/>
          </p:nvPr>
        </p:nvSpPr>
        <p:spPr/>
        <p:txBody>
          <a:bodyPr>
            <a:normAutofit/>
          </a:bodyPr>
          <a:lstStyle/>
          <a:p>
            <a:r>
              <a:rPr lang="en-US" dirty="0"/>
              <a:t>Social Security Administration</a:t>
            </a:r>
          </a:p>
        </p:txBody>
      </p:sp>
      <p:sp>
        <p:nvSpPr>
          <p:cNvPr id="3" name="Content Placeholder 2">
            <a:extLst>
              <a:ext uri="{FF2B5EF4-FFF2-40B4-BE49-F238E27FC236}">
                <a16:creationId xmlns:a16="http://schemas.microsoft.com/office/drawing/2014/main" id="{2F3B8B70-4309-EC0A-3538-100C76A0BC7C}"/>
              </a:ext>
            </a:extLst>
          </p:cNvPr>
          <p:cNvSpPr>
            <a:spLocks noGrp="1"/>
          </p:cNvSpPr>
          <p:nvPr>
            <p:ph idx="1"/>
          </p:nvPr>
        </p:nvSpPr>
        <p:spPr>
          <a:xfrm>
            <a:off x="6016336" y="1943099"/>
            <a:ext cx="5486687" cy="3848101"/>
          </a:xfrm>
        </p:spPr>
        <p:txBody>
          <a:bodyPr anchor="t">
            <a:normAutofit/>
          </a:bodyPr>
          <a:lstStyle/>
          <a:p>
            <a:r>
              <a:rPr lang="en-US" sz="2800" dirty="0"/>
              <a:t>To create your own social security account online and get your estimate, go to:</a:t>
            </a:r>
          </a:p>
          <a:p>
            <a:pPr lvl="1"/>
            <a:r>
              <a:rPr lang="en-US" sz="2400" dirty="0">
                <a:solidFill>
                  <a:schemeClr val="accent1"/>
                </a:solidFill>
                <a:hlinkClick r:id="rId3">
                  <a:extLst>
                    <a:ext uri="{A12FA001-AC4F-418D-AE19-62706E023703}">
                      <ahyp:hlinkClr xmlns:ahyp="http://schemas.microsoft.com/office/drawing/2018/hyperlinkcolor" val="tx"/>
                    </a:ext>
                  </a:extLst>
                </a:hlinkClick>
              </a:rPr>
              <a:t>https://www.ssa.gov/myaccount/</a:t>
            </a:r>
            <a:r>
              <a:rPr lang="en-US" sz="2400" dirty="0">
                <a:solidFill>
                  <a:schemeClr val="accent1"/>
                </a:solidFill>
              </a:rPr>
              <a:t> </a:t>
            </a:r>
          </a:p>
          <a:p>
            <a:endParaRPr lang="en-US" sz="2800" dirty="0"/>
          </a:p>
        </p:txBody>
      </p:sp>
      <p:sp>
        <p:nvSpPr>
          <p:cNvPr id="4" name="Slide Number Placeholder 3">
            <a:extLst>
              <a:ext uri="{FF2B5EF4-FFF2-40B4-BE49-F238E27FC236}">
                <a16:creationId xmlns:a16="http://schemas.microsoft.com/office/drawing/2014/main" id="{2A45C0E5-8195-CCB0-795C-0ED2C9BD46EE}"/>
              </a:ext>
            </a:extLst>
          </p:cNvPr>
          <p:cNvSpPr>
            <a:spLocks noGrp="1"/>
          </p:cNvSpPr>
          <p:nvPr>
            <p:ph type="sldNum" sz="quarter" idx="12"/>
          </p:nvPr>
        </p:nvSpPr>
        <p:spPr/>
        <p:txBody>
          <a:bodyPr/>
          <a:lstStyle/>
          <a:p>
            <a:fld id="{2DEA1BFF-5034-4F1A-B5F9-11EA113F3039}" type="slidenum">
              <a:rPr lang="en-US" smtClean="0"/>
              <a:t>103</a:t>
            </a:fld>
            <a:endParaRPr lang="en-US"/>
          </a:p>
        </p:txBody>
      </p:sp>
      <p:pic>
        <p:nvPicPr>
          <p:cNvPr id="3074" name="Picture 2" descr="Social Security Number for Immigrants and Visitors | CitizenPath">
            <a:extLst>
              <a:ext uri="{FF2B5EF4-FFF2-40B4-BE49-F238E27FC236}">
                <a16:creationId xmlns:a16="http://schemas.microsoft.com/office/drawing/2014/main" id="{A550C8D2-54C2-CC9E-B870-DBCCE2B7AD9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52155" y="2664264"/>
            <a:ext cx="3959211" cy="2405770"/>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E579B88-C10A-2ECA-6384-6EA4958F7089}"/>
              </a:ext>
            </a:extLst>
          </p:cNvPr>
          <p:cNvPicPr>
            <a:picLocks noChangeAspect="1"/>
          </p:cNvPicPr>
          <p:nvPr/>
        </p:nvPicPr>
        <p:blipFill>
          <a:blip r:embed="rId5"/>
          <a:stretch>
            <a:fillRect/>
          </a:stretch>
        </p:blipFill>
        <p:spPr>
          <a:xfrm>
            <a:off x="7198242" y="4155000"/>
            <a:ext cx="2336487" cy="233648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46877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648047"/>
            <a:ext cx="10018713" cy="4143153"/>
          </a:xfrm>
        </p:spPr>
        <p:txBody>
          <a:bodyPr>
            <a:normAutofit lnSpcReduction="10000"/>
          </a:bodyPr>
          <a:lstStyle/>
          <a:p>
            <a:r>
              <a:rPr lang="en-US" sz="3200" dirty="0"/>
              <a:t>Can start receiving partial benefits as early as age 62. </a:t>
            </a:r>
          </a:p>
          <a:p>
            <a:r>
              <a:rPr lang="en-US" sz="3200" dirty="0"/>
              <a:t>Full benefits at Full Retirement Age (FRA).</a:t>
            </a:r>
          </a:p>
          <a:p>
            <a:r>
              <a:rPr lang="en-US" sz="3200" dirty="0"/>
              <a:t>If you start receiving early, your benefits will be reduced by a small percentage for each month before your FRA, depending on your year of birth.</a:t>
            </a:r>
          </a:p>
          <a:p>
            <a:r>
              <a:rPr lang="en-US" sz="3200" dirty="0"/>
              <a:t>Example – if you were born 1960 or later and retire at 62 your benefit would be 30% lower than if you waited until your FRA of 67.</a:t>
            </a:r>
          </a:p>
        </p:txBody>
      </p:sp>
      <p:sp>
        <p:nvSpPr>
          <p:cNvPr id="4" name="Slide Number Placeholder 3">
            <a:extLst>
              <a:ext uri="{FF2B5EF4-FFF2-40B4-BE49-F238E27FC236}">
                <a16:creationId xmlns:a16="http://schemas.microsoft.com/office/drawing/2014/main" id="{E4488B74-AB74-4DA8-1D32-CC777178465F}"/>
              </a:ext>
            </a:extLst>
          </p:cNvPr>
          <p:cNvSpPr>
            <a:spLocks noGrp="1"/>
          </p:cNvSpPr>
          <p:nvPr>
            <p:ph type="sldNum" sz="quarter" idx="12"/>
          </p:nvPr>
        </p:nvSpPr>
        <p:spPr/>
        <p:txBody>
          <a:bodyPr/>
          <a:lstStyle/>
          <a:p>
            <a:fld id="{2DEA1BFF-5034-4F1A-B5F9-11EA113F3039}" type="slidenum">
              <a:rPr lang="en-US" smtClean="0"/>
              <a:t>104</a:t>
            </a:fld>
            <a:endParaRPr lang="en-US"/>
          </a:p>
        </p:txBody>
      </p:sp>
    </p:spTree>
    <p:extLst>
      <p:ext uri="{BB962C8B-B14F-4D97-AF65-F5344CB8AC3E}">
        <p14:creationId xmlns:p14="http://schemas.microsoft.com/office/powerpoint/2010/main" val="24071964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860699"/>
            <a:ext cx="10018713" cy="3930502"/>
          </a:xfrm>
        </p:spPr>
        <p:txBody>
          <a:bodyPr anchor="t">
            <a:normAutofit/>
          </a:bodyPr>
          <a:lstStyle/>
          <a:p>
            <a:r>
              <a:rPr lang="en-US" sz="3200" dirty="0"/>
              <a:t>FRA depends on your year of birth</a:t>
            </a:r>
          </a:p>
        </p:txBody>
      </p:sp>
      <p:sp>
        <p:nvSpPr>
          <p:cNvPr id="5" name="Slide Number Placeholder 4">
            <a:extLst>
              <a:ext uri="{FF2B5EF4-FFF2-40B4-BE49-F238E27FC236}">
                <a16:creationId xmlns:a16="http://schemas.microsoft.com/office/drawing/2014/main" id="{DDDF366A-319B-A142-4FBC-A6D5CFD27CBF}"/>
              </a:ext>
            </a:extLst>
          </p:cNvPr>
          <p:cNvSpPr>
            <a:spLocks noGrp="1"/>
          </p:cNvSpPr>
          <p:nvPr>
            <p:ph type="sldNum" sz="quarter" idx="12"/>
          </p:nvPr>
        </p:nvSpPr>
        <p:spPr/>
        <p:txBody>
          <a:bodyPr/>
          <a:lstStyle/>
          <a:p>
            <a:fld id="{2DEA1BFF-5034-4F1A-B5F9-11EA113F3039}" type="slidenum">
              <a:rPr lang="en-US" smtClean="0"/>
              <a:t>105</a:t>
            </a:fld>
            <a:endParaRPr lang="en-US"/>
          </a:p>
        </p:txBody>
      </p:sp>
      <p:graphicFrame>
        <p:nvGraphicFramePr>
          <p:cNvPr id="4" name="Table 4">
            <a:extLst>
              <a:ext uri="{FF2B5EF4-FFF2-40B4-BE49-F238E27FC236}">
                <a16:creationId xmlns:a16="http://schemas.microsoft.com/office/drawing/2014/main" id="{FA39C027-4C66-2A4C-5E56-3EC2D592B5C6}"/>
              </a:ext>
            </a:extLst>
          </p:cNvPr>
          <p:cNvGraphicFramePr>
            <a:graphicFrameLocks noGrp="1"/>
          </p:cNvGraphicFramePr>
          <p:nvPr>
            <p:extLst>
              <p:ext uri="{D42A27DB-BD31-4B8C-83A1-F6EECF244321}">
                <p14:modId xmlns:p14="http://schemas.microsoft.com/office/powerpoint/2010/main" val="3999546209"/>
              </p:ext>
            </p:extLst>
          </p:nvPr>
        </p:nvGraphicFramePr>
        <p:xfrm>
          <a:off x="3658842" y="2585530"/>
          <a:ext cx="6056417" cy="3646726"/>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075710">
                  <a:extLst>
                    <a:ext uri="{9D8B030D-6E8A-4147-A177-3AD203B41FA5}">
                      <a16:colId xmlns:a16="http://schemas.microsoft.com/office/drawing/2014/main" val="1495526135"/>
                    </a:ext>
                  </a:extLst>
                </a:gridCol>
                <a:gridCol w="2980707">
                  <a:extLst>
                    <a:ext uri="{9D8B030D-6E8A-4147-A177-3AD203B41FA5}">
                      <a16:colId xmlns:a16="http://schemas.microsoft.com/office/drawing/2014/main" val="697986292"/>
                    </a:ext>
                  </a:extLst>
                </a:gridCol>
              </a:tblGrid>
              <a:tr h="446326">
                <a:tc>
                  <a:txBody>
                    <a:bodyPr/>
                    <a:lstStyle/>
                    <a:p>
                      <a:r>
                        <a:rPr lang="en-US" dirty="0"/>
                        <a:t>Age</a:t>
                      </a:r>
                    </a:p>
                  </a:txBody>
                  <a:tcPr anchor="ctr"/>
                </a:tc>
                <a:tc>
                  <a:txBody>
                    <a:bodyPr/>
                    <a:lstStyle/>
                    <a:p>
                      <a:r>
                        <a:rPr lang="en-US" dirty="0"/>
                        <a:t>Year of birth</a:t>
                      </a:r>
                    </a:p>
                  </a:txBody>
                  <a:tcPr anchor="ctr"/>
                </a:tc>
                <a:extLst>
                  <a:ext uri="{0D108BD9-81ED-4DB2-BD59-A6C34878D82A}">
                    <a16:rowId xmlns:a16="http://schemas.microsoft.com/office/drawing/2014/main" val="324050261"/>
                  </a:ext>
                </a:extLst>
              </a:tr>
              <a:tr h="446326">
                <a:tc>
                  <a:txBody>
                    <a:bodyPr/>
                    <a:lstStyle/>
                    <a:p>
                      <a:r>
                        <a:rPr lang="en-US" sz="2400" dirty="0"/>
                        <a:t>66</a:t>
                      </a:r>
                    </a:p>
                  </a:txBody>
                  <a:tcPr anchor="ctr"/>
                </a:tc>
                <a:tc>
                  <a:txBody>
                    <a:bodyPr/>
                    <a:lstStyle/>
                    <a:p>
                      <a:r>
                        <a:rPr lang="en-US" sz="2400" dirty="0"/>
                        <a:t>1943 – 1954</a:t>
                      </a:r>
                    </a:p>
                  </a:txBody>
                  <a:tcPr anchor="ctr"/>
                </a:tc>
                <a:extLst>
                  <a:ext uri="{0D108BD9-81ED-4DB2-BD59-A6C34878D82A}">
                    <a16:rowId xmlns:a16="http://schemas.microsoft.com/office/drawing/2014/main" val="2113534115"/>
                  </a:ext>
                </a:extLst>
              </a:tr>
              <a:tr h="446326">
                <a:tc>
                  <a:txBody>
                    <a:bodyPr/>
                    <a:lstStyle/>
                    <a:p>
                      <a:r>
                        <a:rPr lang="en-US" sz="2400" dirty="0"/>
                        <a:t>66 and 2 months</a:t>
                      </a:r>
                    </a:p>
                  </a:txBody>
                  <a:tcPr anchor="ctr"/>
                </a:tc>
                <a:tc>
                  <a:txBody>
                    <a:bodyPr/>
                    <a:lstStyle/>
                    <a:p>
                      <a:r>
                        <a:rPr lang="en-US" sz="2400" dirty="0"/>
                        <a:t>1955</a:t>
                      </a:r>
                    </a:p>
                  </a:txBody>
                  <a:tcPr anchor="ctr"/>
                </a:tc>
                <a:extLst>
                  <a:ext uri="{0D108BD9-81ED-4DB2-BD59-A6C34878D82A}">
                    <a16:rowId xmlns:a16="http://schemas.microsoft.com/office/drawing/2014/main" val="907494081"/>
                  </a:ext>
                </a:extLst>
              </a:tr>
              <a:tr h="446326">
                <a:tc>
                  <a:txBody>
                    <a:bodyPr/>
                    <a:lstStyle/>
                    <a:p>
                      <a:r>
                        <a:rPr lang="en-US" sz="2400" dirty="0"/>
                        <a:t>66 and 4 months</a:t>
                      </a:r>
                    </a:p>
                  </a:txBody>
                  <a:tcPr anchor="ctr"/>
                </a:tc>
                <a:tc>
                  <a:txBody>
                    <a:bodyPr/>
                    <a:lstStyle/>
                    <a:p>
                      <a:r>
                        <a:rPr lang="en-US" sz="2400" dirty="0"/>
                        <a:t>1956</a:t>
                      </a:r>
                    </a:p>
                  </a:txBody>
                  <a:tcPr anchor="ctr"/>
                </a:tc>
                <a:extLst>
                  <a:ext uri="{0D108BD9-81ED-4DB2-BD59-A6C34878D82A}">
                    <a16:rowId xmlns:a16="http://schemas.microsoft.com/office/drawing/2014/main" val="3906615471"/>
                  </a:ext>
                </a:extLst>
              </a:tr>
              <a:tr h="446326">
                <a:tc>
                  <a:txBody>
                    <a:bodyPr/>
                    <a:lstStyle/>
                    <a:p>
                      <a:r>
                        <a:rPr lang="en-US" sz="2400" dirty="0"/>
                        <a:t>66 and 6 months</a:t>
                      </a:r>
                    </a:p>
                  </a:txBody>
                  <a:tcPr anchor="ctr"/>
                </a:tc>
                <a:tc>
                  <a:txBody>
                    <a:bodyPr/>
                    <a:lstStyle/>
                    <a:p>
                      <a:r>
                        <a:rPr lang="en-US" sz="2400" dirty="0"/>
                        <a:t>1957</a:t>
                      </a:r>
                    </a:p>
                  </a:txBody>
                  <a:tcPr anchor="ctr"/>
                </a:tc>
                <a:extLst>
                  <a:ext uri="{0D108BD9-81ED-4DB2-BD59-A6C34878D82A}">
                    <a16:rowId xmlns:a16="http://schemas.microsoft.com/office/drawing/2014/main" val="666074304"/>
                  </a:ext>
                </a:extLst>
              </a:tr>
              <a:tr h="446326">
                <a:tc>
                  <a:txBody>
                    <a:bodyPr/>
                    <a:lstStyle/>
                    <a:p>
                      <a:r>
                        <a:rPr lang="en-US" sz="2400" dirty="0"/>
                        <a:t>66 and 8 months</a:t>
                      </a:r>
                    </a:p>
                  </a:txBody>
                  <a:tcPr anchor="ctr"/>
                </a:tc>
                <a:tc>
                  <a:txBody>
                    <a:bodyPr/>
                    <a:lstStyle/>
                    <a:p>
                      <a:r>
                        <a:rPr lang="en-US" sz="2400" dirty="0"/>
                        <a:t>1958</a:t>
                      </a:r>
                    </a:p>
                  </a:txBody>
                  <a:tcPr anchor="ctr"/>
                </a:tc>
                <a:extLst>
                  <a:ext uri="{0D108BD9-81ED-4DB2-BD59-A6C34878D82A}">
                    <a16:rowId xmlns:a16="http://schemas.microsoft.com/office/drawing/2014/main" val="2257336129"/>
                  </a:ext>
                </a:extLst>
              </a:tr>
              <a:tr h="446326">
                <a:tc>
                  <a:txBody>
                    <a:bodyPr/>
                    <a:lstStyle/>
                    <a:p>
                      <a:r>
                        <a:rPr lang="en-US" sz="2400" dirty="0"/>
                        <a:t>66 and 10 months</a:t>
                      </a:r>
                    </a:p>
                  </a:txBody>
                  <a:tcPr anchor="ctr"/>
                </a:tc>
                <a:tc>
                  <a:txBody>
                    <a:bodyPr/>
                    <a:lstStyle/>
                    <a:p>
                      <a:r>
                        <a:rPr lang="en-US" sz="2400" dirty="0"/>
                        <a:t>1959</a:t>
                      </a:r>
                    </a:p>
                  </a:txBody>
                  <a:tcPr anchor="ctr"/>
                </a:tc>
                <a:extLst>
                  <a:ext uri="{0D108BD9-81ED-4DB2-BD59-A6C34878D82A}">
                    <a16:rowId xmlns:a16="http://schemas.microsoft.com/office/drawing/2014/main" val="721162781"/>
                  </a:ext>
                </a:extLst>
              </a:tr>
              <a:tr h="446326">
                <a:tc>
                  <a:txBody>
                    <a:bodyPr/>
                    <a:lstStyle/>
                    <a:p>
                      <a:r>
                        <a:rPr lang="en-US" sz="2400" dirty="0"/>
                        <a:t>67</a:t>
                      </a:r>
                    </a:p>
                  </a:txBody>
                  <a:tcPr anchor="ctr"/>
                </a:tc>
                <a:tc>
                  <a:txBody>
                    <a:bodyPr/>
                    <a:lstStyle/>
                    <a:p>
                      <a:r>
                        <a:rPr lang="en-US" sz="2400" dirty="0"/>
                        <a:t>1960 and after</a:t>
                      </a:r>
                    </a:p>
                  </a:txBody>
                  <a:tcPr anchor="ctr"/>
                </a:tc>
                <a:extLst>
                  <a:ext uri="{0D108BD9-81ED-4DB2-BD59-A6C34878D82A}">
                    <a16:rowId xmlns:a16="http://schemas.microsoft.com/office/drawing/2014/main" val="3751541548"/>
                  </a:ext>
                </a:extLst>
              </a:tr>
            </a:tbl>
          </a:graphicData>
        </a:graphic>
      </p:graphicFrame>
    </p:spTree>
    <p:extLst>
      <p:ext uri="{BB962C8B-B14F-4D97-AF65-F5344CB8AC3E}">
        <p14:creationId xmlns:p14="http://schemas.microsoft.com/office/powerpoint/2010/main" val="37371651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584251"/>
            <a:ext cx="10018713" cy="4816550"/>
          </a:xfrm>
        </p:spPr>
        <p:txBody>
          <a:bodyPr>
            <a:normAutofit/>
          </a:bodyPr>
          <a:lstStyle/>
          <a:p>
            <a:r>
              <a:rPr lang="en-US" sz="3200" dirty="0"/>
              <a:t>Working beyond your FRA</a:t>
            </a:r>
          </a:p>
          <a:p>
            <a:pPr lvl="1"/>
            <a:r>
              <a:rPr lang="en-US" sz="2800" dirty="0"/>
              <a:t>Each extra year of work adds another year of earnings to your Social Security record. </a:t>
            </a:r>
          </a:p>
          <a:p>
            <a:pPr lvl="1"/>
            <a:r>
              <a:rPr lang="en-US" sz="2800" dirty="0"/>
              <a:t>Your benefit will increase until you start receiving your benefits or until you reach age 70. The percentage varies depending on your year of birth. </a:t>
            </a:r>
          </a:p>
          <a:p>
            <a:pPr lvl="1"/>
            <a:r>
              <a:rPr lang="en-US" sz="2800" dirty="0"/>
              <a:t>For example, if you were born in 1943 or later, you’ll add 8 percent to your benefit for each year you delay signing up for Social Security beyond your full retirement age. </a:t>
            </a:r>
          </a:p>
        </p:txBody>
      </p:sp>
      <p:sp>
        <p:nvSpPr>
          <p:cNvPr id="4" name="Slide Number Placeholder 3">
            <a:extLst>
              <a:ext uri="{FF2B5EF4-FFF2-40B4-BE49-F238E27FC236}">
                <a16:creationId xmlns:a16="http://schemas.microsoft.com/office/drawing/2014/main" id="{47ECE522-8262-3E56-A8DF-578C1C7BA349}"/>
              </a:ext>
            </a:extLst>
          </p:cNvPr>
          <p:cNvSpPr>
            <a:spLocks noGrp="1"/>
          </p:cNvSpPr>
          <p:nvPr>
            <p:ph type="sldNum" sz="quarter" idx="12"/>
          </p:nvPr>
        </p:nvSpPr>
        <p:spPr/>
        <p:txBody>
          <a:bodyPr/>
          <a:lstStyle/>
          <a:p>
            <a:fld id="{2DEA1BFF-5034-4F1A-B5F9-11EA113F3039}" type="slidenum">
              <a:rPr lang="en-US" smtClean="0"/>
              <a:t>106</a:t>
            </a:fld>
            <a:endParaRPr lang="en-US"/>
          </a:p>
        </p:txBody>
      </p:sp>
    </p:spTree>
    <p:extLst>
      <p:ext uri="{BB962C8B-B14F-4D97-AF65-F5344CB8AC3E}">
        <p14:creationId xmlns:p14="http://schemas.microsoft.com/office/powerpoint/2010/main" val="31910827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499191"/>
            <a:ext cx="10018713" cy="4578224"/>
          </a:xfrm>
        </p:spPr>
        <p:txBody>
          <a:bodyPr>
            <a:normAutofit/>
          </a:bodyPr>
          <a:lstStyle/>
          <a:p>
            <a:r>
              <a:rPr lang="en-US" sz="3200" dirty="0"/>
              <a:t>Earnings limit – You can continue to work and still get retirement benefits. Social Security will reduce your benefits if your earnings exceed certain limits before you reach full retirement age:</a:t>
            </a:r>
          </a:p>
          <a:p>
            <a:pPr lvl="1"/>
            <a:r>
              <a:rPr lang="en-US" sz="2800" dirty="0"/>
              <a:t>The years before your FRA – SSA will deduct $1 in benefits for each $2 you earn above the annual limit ($24,480 for 2026). </a:t>
            </a:r>
          </a:p>
        </p:txBody>
      </p:sp>
      <p:sp>
        <p:nvSpPr>
          <p:cNvPr id="4" name="Slide Number Placeholder 3">
            <a:extLst>
              <a:ext uri="{FF2B5EF4-FFF2-40B4-BE49-F238E27FC236}">
                <a16:creationId xmlns:a16="http://schemas.microsoft.com/office/drawing/2014/main" id="{A843E674-663F-9EE7-9B1E-5FB570BF1ECA}"/>
              </a:ext>
            </a:extLst>
          </p:cNvPr>
          <p:cNvSpPr>
            <a:spLocks noGrp="1"/>
          </p:cNvSpPr>
          <p:nvPr>
            <p:ph type="sldNum" sz="quarter" idx="12"/>
          </p:nvPr>
        </p:nvSpPr>
        <p:spPr/>
        <p:txBody>
          <a:bodyPr/>
          <a:lstStyle/>
          <a:p>
            <a:fld id="{2DEA1BFF-5034-4F1A-B5F9-11EA113F3039}" type="slidenum">
              <a:rPr lang="en-US" smtClean="0"/>
              <a:t>107</a:t>
            </a:fld>
            <a:endParaRPr lang="en-US"/>
          </a:p>
        </p:txBody>
      </p:sp>
    </p:spTree>
    <p:extLst>
      <p:ext uri="{BB962C8B-B14F-4D97-AF65-F5344CB8AC3E}">
        <p14:creationId xmlns:p14="http://schemas.microsoft.com/office/powerpoint/2010/main" val="8654193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86ADB-20FE-7F3B-6252-E1042D782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6F15E-AE3A-4E43-7A11-88FF5B1BB7C9}"/>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55D8858E-8E65-E331-AFA9-C83F5BD8834B}"/>
              </a:ext>
            </a:extLst>
          </p:cNvPr>
          <p:cNvSpPr>
            <a:spLocks noGrp="1"/>
          </p:cNvSpPr>
          <p:nvPr>
            <p:ph idx="1"/>
          </p:nvPr>
        </p:nvSpPr>
        <p:spPr>
          <a:xfrm>
            <a:off x="1484310" y="1499191"/>
            <a:ext cx="10018713" cy="4578224"/>
          </a:xfrm>
        </p:spPr>
        <p:txBody>
          <a:bodyPr>
            <a:normAutofit/>
          </a:bodyPr>
          <a:lstStyle/>
          <a:p>
            <a:r>
              <a:rPr lang="en-US" sz="3200" dirty="0"/>
              <a:t>Earnings limit </a:t>
            </a:r>
          </a:p>
          <a:p>
            <a:pPr lvl="1"/>
            <a:r>
              <a:rPr lang="en-US" sz="2800" dirty="0"/>
              <a:t>In the calendar year you reach your FRA – SSA will reduce your benefits $1 for every $3 you earn over an annual limit ($65,160 for 2026) until the month you reach FRA.</a:t>
            </a:r>
          </a:p>
          <a:p>
            <a:pPr lvl="1"/>
            <a:r>
              <a:rPr lang="en-US" sz="2800" dirty="0"/>
              <a:t>Once you reach FRA there is no earnings limitation.</a:t>
            </a:r>
          </a:p>
        </p:txBody>
      </p:sp>
      <p:sp>
        <p:nvSpPr>
          <p:cNvPr id="4" name="Slide Number Placeholder 3">
            <a:extLst>
              <a:ext uri="{FF2B5EF4-FFF2-40B4-BE49-F238E27FC236}">
                <a16:creationId xmlns:a16="http://schemas.microsoft.com/office/drawing/2014/main" id="{F2E9A01A-8964-00F9-5E61-689D76033E5A}"/>
              </a:ext>
            </a:extLst>
          </p:cNvPr>
          <p:cNvSpPr>
            <a:spLocks noGrp="1"/>
          </p:cNvSpPr>
          <p:nvPr>
            <p:ph type="sldNum" sz="quarter" idx="12"/>
          </p:nvPr>
        </p:nvSpPr>
        <p:spPr/>
        <p:txBody>
          <a:bodyPr/>
          <a:lstStyle/>
          <a:p>
            <a:fld id="{2DEA1BFF-5034-4F1A-B5F9-11EA113F3039}" type="slidenum">
              <a:rPr lang="en-US" smtClean="0"/>
              <a:t>108</a:t>
            </a:fld>
            <a:endParaRPr lang="en-US"/>
          </a:p>
        </p:txBody>
      </p:sp>
    </p:spTree>
    <p:extLst>
      <p:ext uri="{BB962C8B-B14F-4D97-AF65-F5344CB8AC3E}">
        <p14:creationId xmlns:p14="http://schemas.microsoft.com/office/powerpoint/2010/main" val="40994214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8598-478C-4B8C-4F0F-B00BC1832F09}"/>
              </a:ext>
            </a:extLst>
          </p:cNvPr>
          <p:cNvSpPr>
            <a:spLocks noGrp="1"/>
          </p:cNvSpPr>
          <p:nvPr>
            <p:ph type="title"/>
          </p:nvPr>
        </p:nvSpPr>
        <p:spPr>
          <a:xfrm>
            <a:off x="1484311" y="685800"/>
            <a:ext cx="10018713" cy="1185333"/>
          </a:xfrm>
        </p:spPr>
        <p:txBody>
          <a:bodyPr>
            <a:normAutofit/>
          </a:bodyPr>
          <a:lstStyle/>
          <a:p>
            <a:r>
              <a:rPr lang="en-US"/>
              <a:t>Joining the ‘Last Punch Bunch’</a:t>
            </a:r>
            <a:endParaRPr lang="en-US" dirty="0"/>
          </a:p>
        </p:txBody>
      </p:sp>
      <p:sp>
        <p:nvSpPr>
          <p:cNvPr id="3" name="Content Placeholder 2">
            <a:extLst>
              <a:ext uri="{FF2B5EF4-FFF2-40B4-BE49-F238E27FC236}">
                <a16:creationId xmlns:a16="http://schemas.microsoft.com/office/drawing/2014/main" id="{FAC3FB4C-6AF5-0E47-615C-0F9216DC05BE}"/>
              </a:ext>
            </a:extLst>
          </p:cNvPr>
          <p:cNvSpPr>
            <a:spLocks noGrp="1"/>
          </p:cNvSpPr>
          <p:nvPr>
            <p:ph idx="1"/>
          </p:nvPr>
        </p:nvSpPr>
        <p:spPr>
          <a:xfrm>
            <a:off x="1484311" y="1998133"/>
            <a:ext cx="6855356" cy="3793067"/>
          </a:xfrm>
        </p:spPr>
        <p:txBody>
          <a:bodyPr>
            <a:normAutofit/>
          </a:bodyPr>
          <a:lstStyle/>
          <a:p>
            <a:pPr>
              <a:lnSpc>
                <a:spcPct val="90000"/>
              </a:lnSpc>
            </a:pPr>
            <a:r>
              <a:rPr lang="en-US" sz="2800" dirty="0"/>
              <a:t>Decide what day to retire</a:t>
            </a:r>
          </a:p>
          <a:p>
            <a:pPr>
              <a:lnSpc>
                <a:spcPct val="90000"/>
              </a:lnSpc>
            </a:pPr>
            <a:r>
              <a:rPr lang="en-US" sz="2800" dirty="0"/>
              <a:t>Request annuity estimate &amp; application</a:t>
            </a:r>
          </a:p>
          <a:p>
            <a:pPr>
              <a:lnSpc>
                <a:spcPct val="90000"/>
              </a:lnSpc>
            </a:pPr>
            <a:r>
              <a:rPr lang="en-US" sz="2800" dirty="0"/>
              <a:t>Other considerations &amp; prep</a:t>
            </a:r>
          </a:p>
          <a:p>
            <a:pPr>
              <a:lnSpc>
                <a:spcPct val="90000"/>
              </a:lnSpc>
            </a:pPr>
            <a:r>
              <a:rPr lang="en-US" sz="2800" dirty="0"/>
              <a:t>Retirement counseling</a:t>
            </a:r>
          </a:p>
          <a:p>
            <a:pPr>
              <a:lnSpc>
                <a:spcPct val="90000"/>
              </a:lnSpc>
            </a:pPr>
            <a:r>
              <a:rPr lang="en-US" sz="2800" dirty="0"/>
              <a:t>Complete the forms</a:t>
            </a:r>
          </a:p>
          <a:p>
            <a:pPr>
              <a:lnSpc>
                <a:spcPct val="90000"/>
              </a:lnSpc>
            </a:pPr>
            <a:r>
              <a:rPr lang="en-US" sz="2800" dirty="0"/>
              <a:t>Send them in</a:t>
            </a:r>
          </a:p>
        </p:txBody>
      </p:sp>
      <p:sp>
        <p:nvSpPr>
          <p:cNvPr id="5" name="Slide Number Placeholder 4">
            <a:extLst>
              <a:ext uri="{FF2B5EF4-FFF2-40B4-BE49-F238E27FC236}">
                <a16:creationId xmlns:a16="http://schemas.microsoft.com/office/drawing/2014/main" id="{F460CF71-CE08-1968-C989-70A6602540C5}"/>
              </a:ext>
            </a:extLst>
          </p:cNvPr>
          <p:cNvSpPr>
            <a:spLocks noGrp="1"/>
          </p:cNvSpPr>
          <p:nvPr>
            <p:ph type="sldNum" sz="quarter" idx="12"/>
          </p:nvPr>
        </p:nvSpPr>
        <p:spPr/>
        <p:txBody>
          <a:bodyPr/>
          <a:lstStyle/>
          <a:p>
            <a:fld id="{2DEA1BFF-5034-4F1A-B5F9-11EA113F3039}" type="slidenum">
              <a:rPr lang="en-US" smtClean="0"/>
              <a:t>109</a:t>
            </a:fld>
            <a:endParaRPr lang="en-US"/>
          </a:p>
        </p:txBody>
      </p:sp>
      <p:pic>
        <p:nvPicPr>
          <p:cNvPr id="4" name="Picture 3">
            <a:extLst>
              <a:ext uri="{FF2B5EF4-FFF2-40B4-BE49-F238E27FC236}">
                <a16:creationId xmlns:a16="http://schemas.microsoft.com/office/drawing/2014/main" id="{B05FB7FC-38AA-22F5-A3E0-6A690476CF0A}"/>
              </a:ext>
            </a:extLst>
          </p:cNvPr>
          <p:cNvPicPr>
            <a:picLocks noChangeAspect="1"/>
          </p:cNvPicPr>
          <p:nvPr/>
        </p:nvPicPr>
        <p:blipFill>
          <a:blip r:embed="rId4"/>
          <a:stretch>
            <a:fillRect/>
          </a:stretch>
        </p:blipFill>
        <p:spPr>
          <a:xfrm>
            <a:off x="7786163" y="2050406"/>
            <a:ext cx="2717116" cy="368852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624925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a:xfrm>
            <a:off x="4199860" y="190500"/>
            <a:ext cx="7303163" cy="1752599"/>
          </a:xfrm>
        </p:spPr>
        <p:txBody>
          <a:bodyPr/>
          <a:lstStyle/>
          <a:p>
            <a:r>
              <a:rPr lang="en-US" dirty="0"/>
              <a:t>Minimum Retirement Age</a:t>
            </a:r>
            <a:br>
              <a:rPr lang="en-US" dirty="0"/>
            </a:br>
            <a:r>
              <a:rPr lang="en-US" dirty="0"/>
              <a:t>(MRA)</a:t>
            </a:r>
          </a:p>
        </p:txBody>
      </p:sp>
      <p:sp>
        <p:nvSpPr>
          <p:cNvPr id="4" name="Slide Number Placeholder 3">
            <a:extLst>
              <a:ext uri="{FF2B5EF4-FFF2-40B4-BE49-F238E27FC236}">
                <a16:creationId xmlns:a16="http://schemas.microsoft.com/office/drawing/2014/main" id="{7176F2D3-4E18-8F6A-D269-CA93BC2F7DDD}"/>
              </a:ext>
            </a:extLst>
          </p:cNvPr>
          <p:cNvSpPr>
            <a:spLocks noGrp="1"/>
          </p:cNvSpPr>
          <p:nvPr>
            <p:ph type="sldNum" sz="quarter" idx="12"/>
          </p:nvPr>
        </p:nvSpPr>
        <p:spPr/>
        <p:txBody>
          <a:bodyPr/>
          <a:lstStyle/>
          <a:p>
            <a:fld id="{2DEA1BFF-5034-4F1A-B5F9-11EA113F3039}" type="slidenum">
              <a:rPr lang="en-US" smtClean="0"/>
              <a:t>11</a:t>
            </a:fld>
            <a:endParaRPr lang="en-US"/>
          </a:p>
        </p:txBody>
      </p:sp>
      <p:graphicFrame>
        <p:nvGraphicFramePr>
          <p:cNvPr id="6" name="Table 7">
            <a:extLst>
              <a:ext uri="{FF2B5EF4-FFF2-40B4-BE49-F238E27FC236}">
                <a16:creationId xmlns:a16="http://schemas.microsoft.com/office/drawing/2014/main" id="{B1A9AC57-95C8-2565-16B0-0D3A367DE98A}"/>
              </a:ext>
            </a:extLst>
          </p:cNvPr>
          <p:cNvGraphicFramePr>
            <a:graphicFrameLocks/>
          </p:cNvGraphicFramePr>
          <p:nvPr>
            <p:extLst>
              <p:ext uri="{D42A27DB-BD31-4B8C-83A1-F6EECF244321}">
                <p14:modId xmlns:p14="http://schemas.microsoft.com/office/powerpoint/2010/main" val="457054946"/>
              </p:ext>
            </p:extLst>
          </p:nvPr>
        </p:nvGraphicFramePr>
        <p:xfrm>
          <a:off x="2509996" y="2422352"/>
          <a:ext cx="7172008" cy="3809904"/>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586004">
                  <a:extLst>
                    <a:ext uri="{9D8B030D-6E8A-4147-A177-3AD203B41FA5}">
                      <a16:colId xmlns:a16="http://schemas.microsoft.com/office/drawing/2014/main" val="4214290759"/>
                    </a:ext>
                  </a:extLst>
                </a:gridCol>
                <a:gridCol w="3586004">
                  <a:extLst>
                    <a:ext uri="{9D8B030D-6E8A-4147-A177-3AD203B41FA5}">
                      <a16:colId xmlns:a16="http://schemas.microsoft.com/office/drawing/2014/main" val="3967440190"/>
                    </a:ext>
                  </a:extLst>
                </a:gridCol>
              </a:tblGrid>
              <a:tr h="476238">
                <a:tc>
                  <a:txBody>
                    <a:bodyPr/>
                    <a:lstStyle/>
                    <a:p>
                      <a:pPr algn="ctr"/>
                      <a:r>
                        <a:rPr lang="en-US" sz="2400" b="0" dirty="0"/>
                        <a:t>If you were born:</a:t>
                      </a:r>
                    </a:p>
                  </a:txBody>
                  <a:tcPr anchor="ctr"/>
                </a:tc>
                <a:tc>
                  <a:txBody>
                    <a:bodyPr/>
                    <a:lstStyle/>
                    <a:p>
                      <a:pPr algn="ctr"/>
                      <a:r>
                        <a:rPr lang="en-US" sz="2400" b="0" dirty="0"/>
                        <a:t>Your MRA is:</a:t>
                      </a:r>
                    </a:p>
                  </a:txBody>
                  <a:tcPr anchor="ctr"/>
                </a:tc>
                <a:extLst>
                  <a:ext uri="{0D108BD9-81ED-4DB2-BD59-A6C34878D82A}">
                    <a16:rowId xmlns:a16="http://schemas.microsoft.com/office/drawing/2014/main" val="4079534560"/>
                  </a:ext>
                </a:extLst>
              </a:tr>
              <a:tr h="476238">
                <a:tc>
                  <a:txBody>
                    <a:bodyPr/>
                    <a:lstStyle/>
                    <a:p>
                      <a:pPr algn="ctr"/>
                      <a:r>
                        <a:rPr lang="en-US" sz="2400" b="0" dirty="0"/>
                        <a:t>1953 through 1964</a:t>
                      </a:r>
                    </a:p>
                  </a:txBody>
                  <a:tcPr anchor="ctr"/>
                </a:tc>
                <a:tc>
                  <a:txBody>
                    <a:bodyPr/>
                    <a:lstStyle/>
                    <a:p>
                      <a:pPr algn="ctr"/>
                      <a:r>
                        <a:rPr lang="en-US" sz="2400" b="0" dirty="0"/>
                        <a:t>56 </a:t>
                      </a:r>
                    </a:p>
                  </a:txBody>
                  <a:tcPr anchor="ctr"/>
                </a:tc>
                <a:extLst>
                  <a:ext uri="{0D108BD9-81ED-4DB2-BD59-A6C34878D82A}">
                    <a16:rowId xmlns:a16="http://schemas.microsoft.com/office/drawing/2014/main" val="658656266"/>
                  </a:ext>
                </a:extLst>
              </a:tr>
              <a:tr h="476238">
                <a:tc>
                  <a:txBody>
                    <a:bodyPr/>
                    <a:lstStyle/>
                    <a:p>
                      <a:pPr algn="ctr"/>
                      <a:r>
                        <a:rPr lang="en-US" sz="2400" b="0" dirty="0"/>
                        <a:t>1965</a:t>
                      </a:r>
                    </a:p>
                  </a:txBody>
                  <a:tcPr anchor="ctr"/>
                </a:tc>
                <a:tc>
                  <a:txBody>
                    <a:bodyPr/>
                    <a:lstStyle/>
                    <a:p>
                      <a:pPr algn="ctr"/>
                      <a:r>
                        <a:rPr lang="en-US" sz="2400" b="0" dirty="0"/>
                        <a:t>56 and 2 months</a:t>
                      </a:r>
                    </a:p>
                  </a:txBody>
                  <a:tcPr anchor="ctr"/>
                </a:tc>
                <a:extLst>
                  <a:ext uri="{0D108BD9-81ED-4DB2-BD59-A6C34878D82A}">
                    <a16:rowId xmlns:a16="http://schemas.microsoft.com/office/drawing/2014/main" val="1645352600"/>
                  </a:ext>
                </a:extLst>
              </a:tr>
              <a:tr h="476238">
                <a:tc>
                  <a:txBody>
                    <a:bodyPr/>
                    <a:lstStyle/>
                    <a:p>
                      <a:pPr algn="ctr"/>
                      <a:r>
                        <a:rPr lang="en-US" sz="2400" b="0" dirty="0"/>
                        <a:t>1966</a:t>
                      </a:r>
                    </a:p>
                  </a:txBody>
                  <a:tcPr anchor="ctr"/>
                </a:tc>
                <a:tc>
                  <a:txBody>
                    <a:bodyPr/>
                    <a:lstStyle/>
                    <a:p>
                      <a:pPr algn="ctr"/>
                      <a:r>
                        <a:rPr lang="en-US" sz="2400" b="0" dirty="0"/>
                        <a:t>56 and 4 months</a:t>
                      </a:r>
                    </a:p>
                  </a:txBody>
                  <a:tcPr anchor="ctr"/>
                </a:tc>
                <a:extLst>
                  <a:ext uri="{0D108BD9-81ED-4DB2-BD59-A6C34878D82A}">
                    <a16:rowId xmlns:a16="http://schemas.microsoft.com/office/drawing/2014/main" val="3104268307"/>
                  </a:ext>
                </a:extLst>
              </a:tr>
              <a:tr h="476238">
                <a:tc>
                  <a:txBody>
                    <a:bodyPr/>
                    <a:lstStyle/>
                    <a:p>
                      <a:pPr algn="ctr"/>
                      <a:r>
                        <a:rPr lang="en-US" sz="2400" b="0" dirty="0"/>
                        <a:t>1967</a:t>
                      </a:r>
                    </a:p>
                  </a:txBody>
                  <a:tcPr anchor="ctr"/>
                </a:tc>
                <a:tc>
                  <a:txBody>
                    <a:bodyPr/>
                    <a:lstStyle/>
                    <a:p>
                      <a:pPr algn="ctr"/>
                      <a:r>
                        <a:rPr lang="en-US" sz="2400" b="0" dirty="0"/>
                        <a:t>56 and 6 months</a:t>
                      </a:r>
                    </a:p>
                  </a:txBody>
                  <a:tcPr anchor="ctr"/>
                </a:tc>
                <a:extLst>
                  <a:ext uri="{0D108BD9-81ED-4DB2-BD59-A6C34878D82A}">
                    <a16:rowId xmlns:a16="http://schemas.microsoft.com/office/drawing/2014/main" val="2822409353"/>
                  </a:ext>
                </a:extLst>
              </a:tr>
              <a:tr h="476238">
                <a:tc>
                  <a:txBody>
                    <a:bodyPr/>
                    <a:lstStyle/>
                    <a:p>
                      <a:pPr algn="ctr"/>
                      <a:r>
                        <a:rPr lang="en-US" sz="2400" b="0" dirty="0"/>
                        <a:t>1968 </a:t>
                      </a:r>
                    </a:p>
                  </a:txBody>
                  <a:tcPr anchor="ctr"/>
                </a:tc>
                <a:tc>
                  <a:txBody>
                    <a:bodyPr/>
                    <a:lstStyle/>
                    <a:p>
                      <a:pPr algn="ctr"/>
                      <a:r>
                        <a:rPr lang="en-US" sz="2400" b="0" dirty="0"/>
                        <a:t>56 and 8 months</a:t>
                      </a:r>
                    </a:p>
                  </a:txBody>
                  <a:tcPr anchor="ctr"/>
                </a:tc>
                <a:extLst>
                  <a:ext uri="{0D108BD9-81ED-4DB2-BD59-A6C34878D82A}">
                    <a16:rowId xmlns:a16="http://schemas.microsoft.com/office/drawing/2014/main" val="2754409294"/>
                  </a:ext>
                </a:extLst>
              </a:tr>
              <a:tr h="476238">
                <a:tc>
                  <a:txBody>
                    <a:bodyPr/>
                    <a:lstStyle/>
                    <a:p>
                      <a:pPr algn="ctr"/>
                      <a:r>
                        <a:rPr lang="en-US" sz="2400" b="0" dirty="0"/>
                        <a:t>1969</a:t>
                      </a:r>
                    </a:p>
                  </a:txBody>
                  <a:tcPr anchor="ctr"/>
                </a:tc>
                <a:tc>
                  <a:txBody>
                    <a:bodyPr/>
                    <a:lstStyle/>
                    <a:p>
                      <a:pPr algn="ctr"/>
                      <a:r>
                        <a:rPr lang="en-US" sz="2400" b="0" dirty="0"/>
                        <a:t>56 and 10 months</a:t>
                      </a:r>
                    </a:p>
                  </a:txBody>
                  <a:tcPr anchor="ctr"/>
                </a:tc>
                <a:extLst>
                  <a:ext uri="{0D108BD9-81ED-4DB2-BD59-A6C34878D82A}">
                    <a16:rowId xmlns:a16="http://schemas.microsoft.com/office/drawing/2014/main" val="4144294857"/>
                  </a:ext>
                </a:extLst>
              </a:tr>
              <a:tr h="476238">
                <a:tc>
                  <a:txBody>
                    <a:bodyPr/>
                    <a:lstStyle/>
                    <a:p>
                      <a:pPr algn="ctr"/>
                      <a:r>
                        <a:rPr lang="en-US" sz="2400" b="0" dirty="0"/>
                        <a:t>1970 and after</a:t>
                      </a:r>
                    </a:p>
                  </a:txBody>
                  <a:tcPr anchor="ctr"/>
                </a:tc>
                <a:tc>
                  <a:txBody>
                    <a:bodyPr/>
                    <a:lstStyle/>
                    <a:p>
                      <a:pPr algn="ctr"/>
                      <a:r>
                        <a:rPr lang="en-US" sz="2400" b="0" dirty="0"/>
                        <a:t>57 </a:t>
                      </a:r>
                    </a:p>
                  </a:txBody>
                  <a:tcPr anchor="ctr"/>
                </a:tc>
                <a:extLst>
                  <a:ext uri="{0D108BD9-81ED-4DB2-BD59-A6C34878D82A}">
                    <a16:rowId xmlns:a16="http://schemas.microsoft.com/office/drawing/2014/main" val="2716600828"/>
                  </a:ext>
                </a:extLst>
              </a:tr>
            </a:tbl>
          </a:graphicData>
        </a:graphic>
      </p:graphicFrame>
      <p:pic>
        <p:nvPicPr>
          <p:cNvPr id="5" name="Picture 4">
            <a:extLst>
              <a:ext uri="{FF2B5EF4-FFF2-40B4-BE49-F238E27FC236}">
                <a16:creationId xmlns:a16="http://schemas.microsoft.com/office/drawing/2014/main" id="{131D04BF-EB64-59BF-A232-E4F276A3D10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69193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8760-C5D2-3626-BAAA-B607551ACBD5}"/>
              </a:ext>
            </a:extLst>
          </p:cNvPr>
          <p:cNvSpPr>
            <a:spLocks noGrp="1"/>
          </p:cNvSpPr>
          <p:nvPr>
            <p:ph type="title"/>
          </p:nvPr>
        </p:nvSpPr>
        <p:spPr/>
        <p:txBody>
          <a:bodyPr/>
          <a:lstStyle/>
          <a:p>
            <a:r>
              <a:rPr lang="en-US" dirty="0"/>
              <a:t>Best day to retire</a:t>
            </a:r>
          </a:p>
        </p:txBody>
      </p:sp>
      <p:sp>
        <p:nvSpPr>
          <p:cNvPr id="3" name="Content Placeholder 2">
            <a:extLst>
              <a:ext uri="{FF2B5EF4-FFF2-40B4-BE49-F238E27FC236}">
                <a16:creationId xmlns:a16="http://schemas.microsoft.com/office/drawing/2014/main" id="{ECF9AC4C-558B-0C64-A031-AF3CDBCD5417}"/>
              </a:ext>
            </a:extLst>
          </p:cNvPr>
          <p:cNvSpPr>
            <a:spLocks noGrp="1"/>
          </p:cNvSpPr>
          <p:nvPr>
            <p:ph idx="1"/>
          </p:nvPr>
        </p:nvSpPr>
        <p:spPr>
          <a:xfrm>
            <a:off x="1484310" y="1509824"/>
            <a:ext cx="10018713" cy="4846372"/>
          </a:xfrm>
        </p:spPr>
        <p:txBody>
          <a:bodyPr>
            <a:normAutofit lnSpcReduction="10000"/>
          </a:bodyPr>
          <a:lstStyle/>
          <a:p>
            <a:r>
              <a:rPr lang="en-US" sz="3200" dirty="0"/>
              <a:t>Once you are eligible to retire, you have the absolute right to decide when to retire. There may be financial considerations:</a:t>
            </a:r>
          </a:p>
          <a:p>
            <a:pPr lvl="1"/>
            <a:r>
              <a:rPr lang="en-US" sz="2800" dirty="0"/>
              <a:t>Entitlement to FERS annuity begins the first day of the month following the month in which you retire. Therefore, many letter carriers decide to retire the last day of a month.</a:t>
            </a:r>
          </a:p>
          <a:p>
            <a:pPr lvl="1"/>
            <a:r>
              <a:rPr lang="en-US" sz="2800" dirty="0"/>
              <a:t>Annual leave and sick leave are not credited if an employee does not remain employed for an entire pay period, so some decide to retire last day of a pay period to receive the leave.</a:t>
            </a:r>
          </a:p>
          <a:p>
            <a:pPr lvl="1"/>
            <a:r>
              <a:rPr lang="en-US" sz="2800" dirty="0"/>
              <a:t>Big picture: any day that ends in ‘Y’ is a good day to retire.</a:t>
            </a:r>
          </a:p>
        </p:txBody>
      </p:sp>
      <p:sp>
        <p:nvSpPr>
          <p:cNvPr id="4" name="Slide Number Placeholder 3">
            <a:extLst>
              <a:ext uri="{FF2B5EF4-FFF2-40B4-BE49-F238E27FC236}">
                <a16:creationId xmlns:a16="http://schemas.microsoft.com/office/drawing/2014/main" id="{A2702C1D-7DDE-7B3F-70D5-26819B8F76E6}"/>
              </a:ext>
            </a:extLst>
          </p:cNvPr>
          <p:cNvSpPr>
            <a:spLocks noGrp="1"/>
          </p:cNvSpPr>
          <p:nvPr>
            <p:ph type="sldNum" sz="quarter" idx="12"/>
          </p:nvPr>
        </p:nvSpPr>
        <p:spPr/>
        <p:txBody>
          <a:bodyPr/>
          <a:lstStyle/>
          <a:p>
            <a:fld id="{2DEA1BFF-5034-4F1A-B5F9-11EA113F3039}" type="slidenum">
              <a:rPr lang="en-US" smtClean="0"/>
              <a:t>110</a:t>
            </a:fld>
            <a:endParaRPr lang="en-US"/>
          </a:p>
        </p:txBody>
      </p:sp>
    </p:spTree>
    <p:extLst>
      <p:ext uri="{BB962C8B-B14F-4D97-AF65-F5344CB8AC3E}">
        <p14:creationId xmlns:p14="http://schemas.microsoft.com/office/powerpoint/2010/main" val="26076622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32CE-77DC-6295-3F89-D153A6CE3497}"/>
              </a:ext>
            </a:extLst>
          </p:cNvPr>
          <p:cNvSpPr>
            <a:spLocks noGrp="1"/>
          </p:cNvSpPr>
          <p:nvPr>
            <p:ph type="title"/>
          </p:nvPr>
        </p:nvSpPr>
        <p:spPr/>
        <p:txBody>
          <a:bodyPr/>
          <a:lstStyle/>
          <a:p>
            <a:r>
              <a:rPr lang="en-US" dirty="0"/>
              <a:t>Get your annuity estimate</a:t>
            </a:r>
          </a:p>
        </p:txBody>
      </p:sp>
      <p:sp>
        <p:nvSpPr>
          <p:cNvPr id="3" name="Content Placeholder 2">
            <a:extLst>
              <a:ext uri="{FF2B5EF4-FFF2-40B4-BE49-F238E27FC236}">
                <a16:creationId xmlns:a16="http://schemas.microsoft.com/office/drawing/2014/main" id="{745215E8-4BA1-3ACD-16AE-7549D2EE1CAB}"/>
              </a:ext>
            </a:extLst>
          </p:cNvPr>
          <p:cNvSpPr>
            <a:spLocks noGrp="1"/>
          </p:cNvSpPr>
          <p:nvPr>
            <p:ph idx="1"/>
          </p:nvPr>
        </p:nvSpPr>
        <p:spPr>
          <a:xfrm>
            <a:off x="1558738" y="1637816"/>
            <a:ext cx="10018713" cy="3705922"/>
          </a:xfrm>
        </p:spPr>
        <p:txBody>
          <a:bodyPr>
            <a:normAutofit/>
          </a:bodyPr>
          <a:lstStyle/>
          <a:p>
            <a:r>
              <a:rPr lang="en-US" sz="3200" dirty="0"/>
              <a:t>Call USPS Shared Services at 877-477-3273 and ask for annuity estimate based on desired retirement date.</a:t>
            </a:r>
          </a:p>
          <a:p>
            <a:r>
              <a:rPr lang="en-US" sz="3200" dirty="0"/>
              <a:t>Online at USPS </a:t>
            </a:r>
            <a:r>
              <a:rPr lang="en-US" sz="3200" dirty="0" err="1"/>
              <a:t>LiteBlue</a:t>
            </a:r>
            <a:r>
              <a:rPr lang="en-US" sz="3200" dirty="0"/>
              <a:t> for a quicker estimate.</a:t>
            </a:r>
          </a:p>
          <a:p>
            <a:r>
              <a:rPr lang="en-US" sz="3200" dirty="0"/>
              <a:t>Estimates do not oblige you to retire. </a:t>
            </a:r>
          </a:p>
        </p:txBody>
      </p:sp>
      <p:sp>
        <p:nvSpPr>
          <p:cNvPr id="4" name="Slide Number Placeholder 3">
            <a:extLst>
              <a:ext uri="{FF2B5EF4-FFF2-40B4-BE49-F238E27FC236}">
                <a16:creationId xmlns:a16="http://schemas.microsoft.com/office/drawing/2014/main" id="{3789C283-AB66-072C-EAD7-2AD52559A078}"/>
              </a:ext>
            </a:extLst>
          </p:cNvPr>
          <p:cNvSpPr>
            <a:spLocks noGrp="1"/>
          </p:cNvSpPr>
          <p:nvPr>
            <p:ph type="sldNum" sz="quarter" idx="12"/>
          </p:nvPr>
        </p:nvSpPr>
        <p:spPr/>
        <p:txBody>
          <a:bodyPr/>
          <a:lstStyle/>
          <a:p>
            <a:fld id="{2DEA1BFF-5034-4F1A-B5F9-11EA113F3039}" type="slidenum">
              <a:rPr lang="en-US" smtClean="0"/>
              <a:t>111</a:t>
            </a:fld>
            <a:endParaRPr lang="en-US"/>
          </a:p>
        </p:txBody>
      </p:sp>
      <p:pic>
        <p:nvPicPr>
          <p:cNvPr id="7" name="Picture 6">
            <a:extLst>
              <a:ext uri="{FF2B5EF4-FFF2-40B4-BE49-F238E27FC236}">
                <a16:creationId xmlns:a16="http://schemas.microsoft.com/office/drawing/2014/main" id="{C3388200-CA8B-45A0-DE76-B9938D6041A7}"/>
              </a:ext>
            </a:extLst>
          </p:cNvPr>
          <p:cNvPicPr>
            <a:picLocks noChangeAspect="1"/>
          </p:cNvPicPr>
          <p:nvPr/>
        </p:nvPicPr>
        <p:blipFill>
          <a:blip r:embed="rId3"/>
          <a:stretch>
            <a:fillRect/>
          </a:stretch>
        </p:blipFill>
        <p:spPr>
          <a:xfrm>
            <a:off x="4266314" y="5452793"/>
            <a:ext cx="4191000" cy="8286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213294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E88E-6089-5FBC-07D3-652EFA29102F}"/>
              </a:ext>
            </a:extLst>
          </p:cNvPr>
          <p:cNvSpPr>
            <a:spLocks noGrp="1"/>
          </p:cNvSpPr>
          <p:nvPr>
            <p:ph type="title"/>
          </p:nvPr>
        </p:nvSpPr>
        <p:spPr>
          <a:xfrm>
            <a:off x="6840263" y="797786"/>
            <a:ext cx="3461281" cy="3347337"/>
          </a:xfrm>
        </p:spPr>
        <p:txBody>
          <a:bodyPr vert="horz" lIns="91440" tIns="45720" rIns="91440" bIns="45720" rtlCol="0" anchor="b">
            <a:normAutofit/>
          </a:bodyPr>
          <a:lstStyle/>
          <a:p>
            <a:pPr algn="r"/>
            <a:r>
              <a:rPr lang="en-US" sz="4800" dirty="0"/>
              <a:t>Annuity Estimate</a:t>
            </a:r>
          </a:p>
        </p:txBody>
      </p:sp>
      <p:pic>
        <p:nvPicPr>
          <p:cNvPr id="4" name="Content Placeholder 3" descr="A screenshot of a computer&#10;&#10;Description automatically generated with low confidence">
            <a:extLst>
              <a:ext uri="{FF2B5EF4-FFF2-40B4-BE49-F238E27FC236}">
                <a16:creationId xmlns:a16="http://schemas.microsoft.com/office/drawing/2014/main" id="{5318C899-194D-1201-3208-56277F9B7F02}"/>
              </a:ext>
            </a:extLst>
          </p:cNvPr>
          <p:cNvPicPr>
            <a:picLocks noGrp="1" noChangeAspect="1"/>
          </p:cNvPicPr>
          <p:nvPr>
            <p:ph idx="1"/>
          </p:nvPr>
        </p:nvPicPr>
        <p:blipFill>
          <a:blip r:embed="rId4"/>
          <a:stretch>
            <a:fillRect/>
          </a:stretch>
        </p:blipFill>
        <p:spPr>
          <a:xfrm>
            <a:off x="2021554" y="1011765"/>
            <a:ext cx="4114770" cy="4546708"/>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689CFFEC-6C94-E984-3B7A-3CB2B7A7B55E}"/>
              </a:ext>
            </a:extLst>
          </p:cNvPr>
          <p:cNvSpPr>
            <a:spLocks noGrp="1"/>
          </p:cNvSpPr>
          <p:nvPr>
            <p:ph type="sldNum" sz="quarter" idx="12"/>
          </p:nvPr>
        </p:nvSpPr>
        <p:spPr/>
        <p:txBody>
          <a:bodyPr/>
          <a:lstStyle/>
          <a:p>
            <a:fld id="{2DEA1BFF-5034-4F1A-B5F9-11EA113F3039}" type="slidenum">
              <a:rPr lang="en-US" smtClean="0"/>
              <a:t>112</a:t>
            </a:fld>
            <a:endParaRPr lang="en-US"/>
          </a:p>
        </p:txBody>
      </p:sp>
    </p:spTree>
    <p:extLst>
      <p:ext uri="{BB962C8B-B14F-4D97-AF65-F5344CB8AC3E}">
        <p14:creationId xmlns:p14="http://schemas.microsoft.com/office/powerpoint/2010/main" val="3352353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F16D0-F39B-A924-85A8-57C563F030D7}"/>
              </a:ext>
            </a:extLst>
          </p:cNvPr>
          <p:cNvSpPr>
            <a:spLocks noGrp="1"/>
          </p:cNvSpPr>
          <p:nvPr>
            <p:ph type="title"/>
          </p:nvPr>
        </p:nvSpPr>
        <p:spPr/>
        <p:txBody>
          <a:bodyPr/>
          <a:lstStyle/>
          <a:p>
            <a:r>
              <a:rPr lang="en-US" dirty="0"/>
              <a:t>Military Deposit</a:t>
            </a:r>
          </a:p>
        </p:txBody>
      </p:sp>
      <p:sp>
        <p:nvSpPr>
          <p:cNvPr id="6" name="Content Placeholder 5">
            <a:extLst>
              <a:ext uri="{FF2B5EF4-FFF2-40B4-BE49-F238E27FC236}">
                <a16:creationId xmlns:a16="http://schemas.microsoft.com/office/drawing/2014/main" id="{301F3A3A-9016-A9DD-A8E4-299CCC269DDC}"/>
              </a:ext>
            </a:extLst>
          </p:cNvPr>
          <p:cNvSpPr>
            <a:spLocks noGrp="1"/>
          </p:cNvSpPr>
          <p:nvPr>
            <p:ph idx="1"/>
          </p:nvPr>
        </p:nvSpPr>
        <p:spPr/>
        <p:txBody>
          <a:bodyPr>
            <a:normAutofit/>
          </a:bodyPr>
          <a:lstStyle/>
          <a:p>
            <a:r>
              <a:rPr lang="en-US" sz="3200" dirty="0"/>
              <a:t>Deposit for military time, unlike deposit for prior non-career federal service, </a:t>
            </a:r>
            <a:r>
              <a:rPr lang="en-US" sz="3200" u="sng" dirty="0"/>
              <a:t>must be completed prior to retirement</a:t>
            </a:r>
            <a:r>
              <a:rPr lang="en-US" sz="3200" dirty="0"/>
              <a:t>. </a:t>
            </a:r>
          </a:p>
        </p:txBody>
      </p:sp>
      <p:sp>
        <p:nvSpPr>
          <p:cNvPr id="2" name="Slide Number Placeholder 1">
            <a:extLst>
              <a:ext uri="{FF2B5EF4-FFF2-40B4-BE49-F238E27FC236}">
                <a16:creationId xmlns:a16="http://schemas.microsoft.com/office/drawing/2014/main" id="{0AA8F22E-42B2-3D81-5F9B-465200D081AA}"/>
              </a:ext>
            </a:extLst>
          </p:cNvPr>
          <p:cNvSpPr>
            <a:spLocks noGrp="1"/>
          </p:cNvSpPr>
          <p:nvPr>
            <p:ph type="sldNum" sz="quarter" idx="12"/>
          </p:nvPr>
        </p:nvSpPr>
        <p:spPr/>
        <p:txBody>
          <a:bodyPr/>
          <a:lstStyle/>
          <a:p>
            <a:fld id="{2DEA1BFF-5034-4F1A-B5F9-11EA113F3039}" type="slidenum">
              <a:rPr lang="en-US" smtClean="0"/>
              <a:t>113</a:t>
            </a:fld>
            <a:endParaRPr lang="en-US"/>
          </a:p>
        </p:txBody>
      </p:sp>
    </p:spTree>
    <p:extLst>
      <p:ext uri="{BB962C8B-B14F-4D97-AF65-F5344CB8AC3E}">
        <p14:creationId xmlns:p14="http://schemas.microsoft.com/office/powerpoint/2010/main" val="30087693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3C3C-B1EC-A1BB-9CC5-A4B654936B11}"/>
              </a:ext>
            </a:extLst>
          </p:cNvPr>
          <p:cNvSpPr>
            <a:spLocks noGrp="1"/>
          </p:cNvSpPr>
          <p:nvPr>
            <p:ph type="title"/>
          </p:nvPr>
        </p:nvSpPr>
        <p:spPr>
          <a:xfrm>
            <a:off x="1484310" y="85994"/>
            <a:ext cx="10018713" cy="1079500"/>
          </a:xfrm>
        </p:spPr>
        <p:txBody>
          <a:bodyPr/>
          <a:lstStyle/>
          <a:p>
            <a:r>
              <a:rPr lang="en-US" dirty="0"/>
              <a:t>Uniforms</a:t>
            </a:r>
          </a:p>
        </p:txBody>
      </p:sp>
      <p:sp>
        <p:nvSpPr>
          <p:cNvPr id="3" name="Content Placeholder 2">
            <a:extLst>
              <a:ext uri="{FF2B5EF4-FFF2-40B4-BE49-F238E27FC236}">
                <a16:creationId xmlns:a16="http://schemas.microsoft.com/office/drawing/2014/main" id="{97ED995E-F452-2D4B-D565-19353A741F8E}"/>
              </a:ext>
            </a:extLst>
          </p:cNvPr>
          <p:cNvSpPr>
            <a:spLocks noGrp="1"/>
          </p:cNvSpPr>
          <p:nvPr>
            <p:ph idx="1"/>
          </p:nvPr>
        </p:nvSpPr>
        <p:spPr>
          <a:xfrm>
            <a:off x="265814" y="495300"/>
            <a:ext cx="10999086" cy="6139417"/>
          </a:xfrm>
        </p:spPr>
        <p:txBody>
          <a:bodyPr>
            <a:normAutofit/>
          </a:bodyPr>
          <a:lstStyle/>
          <a:p>
            <a:r>
              <a:rPr lang="en-US" sz="2800" dirty="0"/>
              <a:t>Payment to the vendor is not allowed if the following conditions exist:</a:t>
            </a:r>
          </a:p>
          <a:p>
            <a:pPr lvl="1"/>
            <a:r>
              <a:rPr lang="en-US" sz="2400" dirty="0"/>
              <a:t>The employee separates from the uniform program for any reason, including retirement, within 30 days following purchase of items of uniform wear that are not recognizable as distinctive uniform items unless worn with the basic outer garments of the uniform. </a:t>
            </a:r>
          </a:p>
          <a:p>
            <a:pPr lvl="2"/>
            <a:r>
              <a:rPr lang="en-US" sz="2000" dirty="0"/>
              <a:t>Nondistinctive items: shoes, gloves, rubbers, galoshes, overboots, hose, face masks, pith helmets, and belts.</a:t>
            </a:r>
          </a:p>
          <a:p>
            <a:pPr lvl="1"/>
            <a:r>
              <a:rPr lang="en-US" sz="2400" dirty="0"/>
              <a:t>When there is evidence that, before making the purchase, the employee indicated an intention to separate from the uniform program for any reason, including retirement…</a:t>
            </a:r>
          </a:p>
          <a:p>
            <a:r>
              <a:rPr lang="en-US" sz="2800" dirty="0"/>
              <a:t>See ELM Section 936.2</a:t>
            </a:r>
          </a:p>
        </p:txBody>
      </p:sp>
      <p:sp>
        <p:nvSpPr>
          <p:cNvPr id="4" name="Slide Number Placeholder 3">
            <a:extLst>
              <a:ext uri="{FF2B5EF4-FFF2-40B4-BE49-F238E27FC236}">
                <a16:creationId xmlns:a16="http://schemas.microsoft.com/office/drawing/2014/main" id="{B261959B-5E94-8FB1-9B46-92F256D3B814}"/>
              </a:ext>
            </a:extLst>
          </p:cNvPr>
          <p:cNvSpPr>
            <a:spLocks noGrp="1"/>
          </p:cNvSpPr>
          <p:nvPr>
            <p:ph type="sldNum" sz="quarter" idx="12"/>
          </p:nvPr>
        </p:nvSpPr>
        <p:spPr/>
        <p:txBody>
          <a:bodyPr/>
          <a:lstStyle/>
          <a:p>
            <a:fld id="{2DEA1BFF-5034-4F1A-B5F9-11EA113F3039}" type="slidenum">
              <a:rPr lang="en-US" smtClean="0"/>
              <a:t>114</a:t>
            </a:fld>
            <a:endParaRPr lang="en-US"/>
          </a:p>
        </p:txBody>
      </p:sp>
    </p:spTree>
    <p:extLst>
      <p:ext uri="{BB962C8B-B14F-4D97-AF65-F5344CB8AC3E}">
        <p14:creationId xmlns:p14="http://schemas.microsoft.com/office/powerpoint/2010/main" val="15720438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FBF1-A942-1127-BCA2-F1BFE7D8A3C6}"/>
              </a:ext>
            </a:extLst>
          </p:cNvPr>
          <p:cNvSpPr>
            <a:spLocks noGrp="1"/>
          </p:cNvSpPr>
          <p:nvPr>
            <p:ph type="title"/>
          </p:nvPr>
        </p:nvSpPr>
        <p:spPr>
          <a:xfrm>
            <a:off x="1466589" y="0"/>
            <a:ext cx="10018713" cy="1752599"/>
          </a:xfrm>
        </p:spPr>
        <p:txBody>
          <a:bodyPr/>
          <a:lstStyle/>
          <a:p>
            <a:r>
              <a:rPr lang="en-US" dirty="0"/>
              <a:t>Official Personnel Folder</a:t>
            </a:r>
          </a:p>
        </p:txBody>
      </p:sp>
      <p:sp>
        <p:nvSpPr>
          <p:cNvPr id="3" name="Content Placeholder 2">
            <a:extLst>
              <a:ext uri="{FF2B5EF4-FFF2-40B4-BE49-F238E27FC236}">
                <a16:creationId xmlns:a16="http://schemas.microsoft.com/office/drawing/2014/main" id="{60BB5E69-7E52-08A2-5E63-A43BE26BC7DE}"/>
              </a:ext>
            </a:extLst>
          </p:cNvPr>
          <p:cNvSpPr>
            <a:spLocks noGrp="1"/>
          </p:cNvSpPr>
          <p:nvPr>
            <p:ph idx="1"/>
          </p:nvPr>
        </p:nvSpPr>
        <p:spPr>
          <a:xfrm>
            <a:off x="1622533" y="1265274"/>
            <a:ext cx="9241101" cy="4966982"/>
          </a:xfrm>
        </p:spPr>
        <p:txBody>
          <a:bodyPr>
            <a:normAutofit/>
          </a:bodyPr>
          <a:lstStyle/>
          <a:p>
            <a:r>
              <a:rPr lang="en-US" sz="2800" dirty="0"/>
              <a:t>Official Personnel Folders (OPFs) contain important documents such as:</a:t>
            </a:r>
          </a:p>
          <a:p>
            <a:pPr lvl="1"/>
            <a:r>
              <a:rPr lang="en-US" sz="2400" dirty="0"/>
              <a:t>Health and life insurance enrollments</a:t>
            </a:r>
          </a:p>
          <a:p>
            <a:pPr lvl="1"/>
            <a:r>
              <a:rPr lang="en-US" sz="2400" dirty="0"/>
              <a:t>Designations of Beneficiary </a:t>
            </a:r>
          </a:p>
          <a:p>
            <a:pPr lvl="1"/>
            <a:r>
              <a:rPr lang="en-US" sz="2400" dirty="0"/>
              <a:t>Form 50 history</a:t>
            </a:r>
          </a:p>
          <a:p>
            <a:r>
              <a:rPr lang="en-US" sz="2800" dirty="0"/>
              <a:t>Before you retire, save your </a:t>
            </a:r>
            <a:r>
              <a:rPr lang="en-US" sz="2800" dirty="0" err="1"/>
              <a:t>eOPF</a:t>
            </a:r>
            <a:r>
              <a:rPr lang="en-US" sz="2800" dirty="0"/>
              <a:t>.  You will lose access immediately upon separation. You will not be able to retrieve documents from USPS after separation.</a:t>
            </a:r>
          </a:p>
          <a:p>
            <a:r>
              <a:rPr lang="en-US" sz="2800" dirty="0"/>
              <a:t>Problems can arise with retirement that can be resolved easily if the retiree has these documents.</a:t>
            </a:r>
          </a:p>
        </p:txBody>
      </p:sp>
      <p:sp>
        <p:nvSpPr>
          <p:cNvPr id="4" name="Slide Number Placeholder 3">
            <a:extLst>
              <a:ext uri="{FF2B5EF4-FFF2-40B4-BE49-F238E27FC236}">
                <a16:creationId xmlns:a16="http://schemas.microsoft.com/office/drawing/2014/main" id="{24A11125-7FE2-B669-DE10-119A36065CC5}"/>
              </a:ext>
            </a:extLst>
          </p:cNvPr>
          <p:cNvSpPr>
            <a:spLocks noGrp="1"/>
          </p:cNvSpPr>
          <p:nvPr>
            <p:ph type="sldNum" sz="quarter" idx="12"/>
          </p:nvPr>
        </p:nvSpPr>
        <p:spPr/>
        <p:txBody>
          <a:bodyPr/>
          <a:lstStyle/>
          <a:p>
            <a:fld id="{2DEA1BFF-5034-4F1A-B5F9-11EA113F3039}" type="slidenum">
              <a:rPr lang="en-US" smtClean="0"/>
              <a:t>115</a:t>
            </a:fld>
            <a:endParaRPr lang="en-US"/>
          </a:p>
        </p:txBody>
      </p:sp>
    </p:spTree>
    <p:extLst>
      <p:ext uri="{BB962C8B-B14F-4D97-AF65-F5344CB8AC3E}">
        <p14:creationId xmlns:p14="http://schemas.microsoft.com/office/powerpoint/2010/main" val="15460688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7178-DC9C-034B-60A6-403AB4330B83}"/>
              </a:ext>
            </a:extLst>
          </p:cNvPr>
          <p:cNvSpPr>
            <a:spLocks noGrp="1"/>
          </p:cNvSpPr>
          <p:nvPr>
            <p:ph type="title"/>
          </p:nvPr>
        </p:nvSpPr>
        <p:spPr/>
        <p:txBody>
          <a:bodyPr/>
          <a:lstStyle/>
          <a:p>
            <a:r>
              <a:rPr lang="en-US" dirty="0"/>
              <a:t>Annuity Estimate</a:t>
            </a:r>
          </a:p>
        </p:txBody>
      </p:sp>
      <p:sp>
        <p:nvSpPr>
          <p:cNvPr id="3" name="Content Placeholder 2">
            <a:extLst>
              <a:ext uri="{FF2B5EF4-FFF2-40B4-BE49-F238E27FC236}">
                <a16:creationId xmlns:a16="http://schemas.microsoft.com/office/drawing/2014/main" id="{E1196B5F-7E69-8729-D5FA-C47FC9EFA703}"/>
              </a:ext>
            </a:extLst>
          </p:cNvPr>
          <p:cNvSpPr>
            <a:spLocks noGrp="1"/>
          </p:cNvSpPr>
          <p:nvPr>
            <p:ph idx="1"/>
          </p:nvPr>
        </p:nvSpPr>
        <p:spPr>
          <a:xfrm>
            <a:off x="1484310" y="1562986"/>
            <a:ext cx="10018713" cy="4609213"/>
          </a:xfrm>
        </p:spPr>
        <p:txBody>
          <a:bodyPr>
            <a:normAutofit lnSpcReduction="10000"/>
          </a:bodyPr>
          <a:lstStyle/>
          <a:p>
            <a:r>
              <a:rPr lang="en-US" sz="2800" dirty="0"/>
              <a:t>Check what retirement date the estimate is based on</a:t>
            </a:r>
          </a:p>
          <a:p>
            <a:r>
              <a:rPr lang="en-US" sz="2800" dirty="0"/>
              <a:t>Retirement Comp Date (RCD) is used to determine eligibility to retire and </a:t>
            </a:r>
            <a:r>
              <a:rPr lang="en-US" sz="2800" u="sng" dirty="0"/>
              <a:t>assumes</a:t>
            </a:r>
            <a:r>
              <a:rPr lang="en-US" sz="2800" dirty="0"/>
              <a:t> all service listed on the service history report is accurate</a:t>
            </a:r>
          </a:p>
          <a:p>
            <a:r>
              <a:rPr lang="en-US" sz="2800" dirty="0"/>
              <a:t>Total Time = Total Actual Service </a:t>
            </a:r>
            <a:r>
              <a:rPr lang="en-US" sz="2800" dirty="0">
                <a:solidFill>
                  <a:srgbClr val="00B050"/>
                </a:solidFill>
              </a:rPr>
              <a:t>plus</a:t>
            </a:r>
            <a:r>
              <a:rPr lang="en-US" sz="2800" dirty="0"/>
              <a:t> Sick Leave</a:t>
            </a:r>
          </a:p>
          <a:p>
            <a:pPr lvl="1"/>
            <a:r>
              <a:rPr lang="en-US" sz="2400" dirty="0"/>
              <a:t>Used to determine annuity computation</a:t>
            </a:r>
          </a:p>
          <a:p>
            <a:r>
              <a:rPr lang="en-US" sz="2800" dirty="0"/>
              <a:t>Contains High-3 Average Salary</a:t>
            </a:r>
          </a:p>
          <a:p>
            <a:r>
              <a:rPr lang="en-US" sz="2800" dirty="0"/>
              <a:t>Includes estimates with and without a survivor annuity benefit</a:t>
            </a:r>
          </a:p>
          <a:p>
            <a:r>
              <a:rPr lang="en-US" sz="2800" dirty="0"/>
              <a:t>Includes special annuity supplement estimate</a:t>
            </a:r>
          </a:p>
        </p:txBody>
      </p:sp>
      <p:sp>
        <p:nvSpPr>
          <p:cNvPr id="4" name="Slide Number Placeholder 3">
            <a:extLst>
              <a:ext uri="{FF2B5EF4-FFF2-40B4-BE49-F238E27FC236}">
                <a16:creationId xmlns:a16="http://schemas.microsoft.com/office/drawing/2014/main" id="{5D3C8689-1890-AE0D-070B-F3E36A4148B3}"/>
              </a:ext>
            </a:extLst>
          </p:cNvPr>
          <p:cNvSpPr>
            <a:spLocks noGrp="1"/>
          </p:cNvSpPr>
          <p:nvPr>
            <p:ph type="sldNum" sz="quarter" idx="12"/>
          </p:nvPr>
        </p:nvSpPr>
        <p:spPr/>
        <p:txBody>
          <a:bodyPr/>
          <a:lstStyle/>
          <a:p>
            <a:fld id="{2DEA1BFF-5034-4F1A-B5F9-11EA113F3039}" type="slidenum">
              <a:rPr lang="en-US" smtClean="0"/>
              <a:t>116</a:t>
            </a:fld>
            <a:endParaRPr lang="en-US"/>
          </a:p>
        </p:txBody>
      </p:sp>
    </p:spTree>
    <p:extLst>
      <p:ext uri="{BB962C8B-B14F-4D97-AF65-F5344CB8AC3E}">
        <p14:creationId xmlns:p14="http://schemas.microsoft.com/office/powerpoint/2010/main" val="21083758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8462E-3EA8-B6F2-3B31-3A038A20D808}"/>
              </a:ext>
            </a:extLst>
          </p:cNvPr>
          <p:cNvSpPr>
            <a:spLocks noGrp="1"/>
          </p:cNvSpPr>
          <p:nvPr>
            <p:ph idx="1"/>
          </p:nvPr>
        </p:nvSpPr>
        <p:spPr/>
        <p:txBody>
          <a:bodyPr/>
          <a:lstStyle/>
          <a:p>
            <a:pPr marL="0" indent="0">
              <a:buNone/>
            </a:pPr>
            <a:r>
              <a:rPr lang="en-US" sz="2600" dirty="0"/>
              <a:t>The ORA system has been introduced rapidly and with minimal training. The NALC Retirement Department will be updating this presentation as we learn to navigate ORA. Member feedback is welcomed, as it will help us to better help others in the future. </a:t>
            </a:r>
          </a:p>
          <a:p>
            <a:pPr marL="0" indent="0">
              <a:buNone/>
            </a:pPr>
            <a:endParaRPr lang="en-US" sz="2600" dirty="0"/>
          </a:p>
          <a:p>
            <a:pPr marL="0" indent="0">
              <a:buNone/>
            </a:pPr>
            <a:r>
              <a:rPr lang="en-US" sz="2600" dirty="0"/>
              <a:t>Visit </a:t>
            </a:r>
            <a:r>
              <a:rPr lang="en-US" sz="2600" dirty="0">
                <a:solidFill>
                  <a:schemeClr val="bg2">
                    <a:lumMod val="25000"/>
                  </a:schemeClr>
                </a:solidFill>
                <a:hlinkClick r:id="rId3">
                  <a:extLst>
                    <a:ext uri="{A12FA001-AC4F-418D-AE19-62706E023703}">
                      <ahyp:hlinkClr xmlns:ahyp="http://schemas.microsoft.com/office/drawing/2018/hyperlinkcolor" val="tx"/>
                    </a:ext>
                  </a:extLst>
                </a:hlinkClick>
              </a:rPr>
              <a:t>https://retire.opm.gov/help</a:t>
            </a:r>
            <a:r>
              <a:rPr lang="en-US" sz="2600" dirty="0">
                <a:solidFill>
                  <a:schemeClr val="bg2">
                    <a:lumMod val="25000"/>
                  </a:schemeClr>
                </a:solidFill>
              </a:rPr>
              <a:t> </a:t>
            </a:r>
            <a:r>
              <a:rPr lang="en-US" sz="2600" dirty="0"/>
              <a:t>for an overview.</a:t>
            </a:r>
          </a:p>
          <a:p>
            <a:pPr marL="0" indent="0">
              <a:buNone/>
            </a:pPr>
            <a:endParaRPr lang="en-US" sz="2600" dirty="0"/>
          </a:p>
          <a:p>
            <a:endParaRPr lang="en-US" dirty="0"/>
          </a:p>
        </p:txBody>
      </p:sp>
      <p:sp>
        <p:nvSpPr>
          <p:cNvPr id="4" name="Slide Number Placeholder 3">
            <a:extLst>
              <a:ext uri="{FF2B5EF4-FFF2-40B4-BE49-F238E27FC236}">
                <a16:creationId xmlns:a16="http://schemas.microsoft.com/office/drawing/2014/main" id="{B0055F48-D44A-774E-C549-E65D19694F7A}"/>
              </a:ext>
            </a:extLst>
          </p:cNvPr>
          <p:cNvSpPr>
            <a:spLocks noGrp="1"/>
          </p:cNvSpPr>
          <p:nvPr>
            <p:ph type="sldNum" sz="quarter" idx="12"/>
          </p:nvPr>
        </p:nvSpPr>
        <p:spPr/>
        <p:txBody>
          <a:bodyPr/>
          <a:lstStyle/>
          <a:p>
            <a:fld id="{2DEA1BFF-5034-4F1A-B5F9-11EA113F3039}" type="slidenum">
              <a:rPr lang="en-US" smtClean="0"/>
              <a:t>117</a:t>
            </a:fld>
            <a:endParaRPr lang="en-US"/>
          </a:p>
        </p:txBody>
      </p:sp>
      <p:sp>
        <p:nvSpPr>
          <p:cNvPr id="5" name="Title 1">
            <a:extLst>
              <a:ext uri="{FF2B5EF4-FFF2-40B4-BE49-F238E27FC236}">
                <a16:creationId xmlns:a16="http://schemas.microsoft.com/office/drawing/2014/main" id="{2BDFF690-3EEB-B77D-5682-D2ABF2679E6C}"/>
              </a:ext>
            </a:extLst>
          </p:cNvPr>
          <p:cNvSpPr>
            <a:spLocks noGrp="1"/>
          </p:cNvSpPr>
          <p:nvPr>
            <p:ph type="title"/>
          </p:nvPr>
        </p:nvSpPr>
        <p:spPr>
          <a:xfrm>
            <a:off x="1484313" y="190500"/>
            <a:ext cx="10018712" cy="1752600"/>
          </a:xfrm>
        </p:spPr>
        <p:txBody>
          <a:bodyPr>
            <a:normAutofit/>
          </a:bodyPr>
          <a:lstStyle/>
          <a:p>
            <a:r>
              <a:rPr lang="en-US" dirty="0"/>
              <a:t>Online Retirement Application (ORA)</a:t>
            </a:r>
          </a:p>
        </p:txBody>
      </p:sp>
      <p:pic>
        <p:nvPicPr>
          <p:cNvPr id="7" name="Picture 6">
            <a:extLst>
              <a:ext uri="{FF2B5EF4-FFF2-40B4-BE49-F238E27FC236}">
                <a16:creationId xmlns:a16="http://schemas.microsoft.com/office/drawing/2014/main" id="{C6F2DB26-CA71-8732-5B83-9F1012F639E4}"/>
              </a:ext>
            </a:extLst>
          </p:cNvPr>
          <p:cNvPicPr>
            <a:picLocks noChangeAspect="1"/>
          </p:cNvPicPr>
          <p:nvPr/>
        </p:nvPicPr>
        <p:blipFill>
          <a:blip r:embed="rId4"/>
          <a:stretch>
            <a:fillRect/>
          </a:stretch>
        </p:blipFill>
        <p:spPr>
          <a:xfrm>
            <a:off x="1629826" y="4928497"/>
            <a:ext cx="8124825" cy="590550"/>
          </a:xfrm>
          <a:prstGeom prst="rect">
            <a:avLst/>
          </a:prstGeom>
        </p:spPr>
      </p:pic>
    </p:spTree>
    <p:extLst>
      <p:ext uri="{BB962C8B-B14F-4D97-AF65-F5344CB8AC3E}">
        <p14:creationId xmlns:p14="http://schemas.microsoft.com/office/powerpoint/2010/main" val="33405248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E260-10D4-0D73-326D-5CC50CD292E4}"/>
              </a:ext>
            </a:extLst>
          </p:cNvPr>
          <p:cNvSpPr>
            <a:spLocks noGrp="1"/>
          </p:cNvSpPr>
          <p:nvPr>
            <p:ph type="title"/>
          </p:nvPr>
        </p:nvSpPr>
        <p:spPr>
          <a:xfrm>
            <a:off x="1484309" y="0"/>
            <a:ext cx="10018713" cy="1752599"/>
          </a:xfrm>
        </p:spPr>
        <p:txBody>
          <a:bodyPr/>
          <a:lstStyle/>
          <a:p>
            <a:r>
              <a:rPr lang="en-US" dirty="0"/>
              <a:t>Watch the ORA User Guide, 8 ½ min.</a:t>
            </a:r>
          </a:p>
        </p:txBody>
      </p:sp>
      <p:pic>
        <p:nvPicPr>
          <p:cNvPr id="6" name="Content Placeholder 5">
            <a:hlinkClick r:id="rId3"/>
            <a:extLst>
              <a:ext uri="{FF2B5EF4-FFF2-40B4-BE49-F238E27FC236}">
                <a16:creationId xmlns:a16="http://schemas.microsoft.com/office/drawing/2014/main" id="{4AF11082-1D4B-5F2F-5B9E-EED7B95BA569}"/>
              </a:ext>
            </a:extLst>
          </p:cNvPr>
          <p:cNvPicPr>
            <a:picLocks noGrp="1" noChangeAspect="1"/>
          </p:cNvPicPr>
          <p:nvPr>
            <p:ph idx="1"/>
          </p:nvPr>
        </p:nvPicPr>
        <p:blipFill>
          <a:blip r:embed="rId4"/>
          <a:stretch>
            <a:fillRect/>
          </a:stretch>
        </p:blipFill>
        <p:spPr>
          <a:xfrm>
            <a:off x="2483880" y="1127125"/>
            <a:ext cx="8019578" cy="5121275"/>
          </a:xfrm>
          <a:prstGeom prst="rect">
            <a:avLst/>
          </a:prstGeom>
        </p:spPr>
      </p:pic>
      <p:sp>
        <p:nvSpPr>
          <p:cNvPr id="4" name="Slide Number Placeholder 3">
            <a:extLst>
              <a:ext uri="{FF2B5EF4-FFF2-40B4-BE49-F238E27FC236}">
                <a16:creationId xmlns:a16="http://schemas.microsoft.com/office/drawing/2014/main" id="{7982E16F-6F36-BC64-714B-A0F6B25CFFBC}"/>
              </a:ext>
            </a:extLst>
          </p:cNvPr>
          <p:cNvSpPr>
            <a:spLocks noGrp="1"/>
          </p:cNvSpPr>
          <p:nvPr>
            <p:ph type="sldNum" sz="quarter" idx="12"/>
          </p:nvPr>
        </p:nvSpPr>
        <p:spPr/>
        <p:txBody>
          <a:bodyPr/>
          <a:lstStyle/>
          <a:p>
            <a:fld id="{2DEA1BFF-5034-4F1A-B5F9-11EA113F3039}" type="slidenum">
              <a:rPr lang="en-US" smtClean="0"/>
              <a:t>118</a:t>
            </a:fld>
            <a:endParaRPr lang="en-US"/>
          </a:p>
        </p:txBody>
      </p:sp>
    </p:spTree>
    <p:extLst>
      <p:ext uri="{BB962C8B-B14F-4D97-AF65-F5344CB8AC3E}">
        <p14:creationId xmlns:p14="http://schemas.microsoft.com/office/powerpoint/2010/main" val="18769860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064C-99D9-CDD2-C008-0C3860426224}"/>
              </a:ext>
            </a:extLst>
          </p:cNvPr>
          <p:cNvSpPr>
            <a:spLocks noGrp="1"/>
          </p:cNvSpPr>
          <p:nvPr>
            <p:ph type="title"/>
          </p:nvPr>
        </p:nvSpPr>
        <p:spPr>
          <a:xfrm>
            <a:off x="1635919" y="167252"/>
            <a:ext cx="9479385" cy="1020280"/>
          </a:xfrm>
        </p:spPr>
        <p:txBody>
          <a:bodyPr>
            <a:normAutofit/>
          </a:bodyPr>
          <a:lstStyle/>
          <a:p>
            <a:r>
              <a:rPr lang="en-US" dirty="0"/>
              <a:t>Online Retirement Application (ORA)</a:t>
            </a:r>
          </a:p>
        </p:txBody>
      </p:sp>
      <p:sp>
        <p:nvSpPr>
          <p:cNvPr id="3" name="Content Placeholder 2">
            <a:extLst>
              <a:ext uri="{FF2B5EF4-FFF2-40B4-BE49-F238E27FC236}">
                <a16:creationId xmlns:a16="http://schemas.microsoft.com/office/drawing/2014/main" id="{83160064-8AFB-03F4-40D2-3717AA6F3029}"/>
              </a:ext>
            </a:extLst>
          </p:cNvPr>
          <p:cNvSpPr>
            <a:spLocks noGrp="1"/>
          </p:cNvSpPr>
          <p:nvPr>
            <p:ph idx="1"/>
          </p:nvPr>
        </p:nvSpPr>
        <p:spPr>
          <a:xfrm>
            <a:off x="1403424" y="909967"/>
            <a:ext cx="10548932" cy="5509635"/>
          </a:xfrm>
        </p:spPr>
        <p:txBody>
          <a:bodyPr>
            <a:normAutofit/>
          </a:bodyPr>
          <a:lstStyle/>
          <a:p>
            <a:pPr>
              <a:lnSpc>
                <a:spcPct val="90000"/>
              </a:lnSpc>
            </a:pPr>
            <a:r>
              <a:rPr lang="en-US" sz="2600" dirty="0"/>
              <a:t>Call HRSSC at 877-477-3273 menu option 5 to start the retirement process. Your HR specialist creates your account using your personal email address. You will receive an email that your account is created. You will need a Login.gov account associated with your personal email</a:t>
            </a:r>
          </a:p>
          <a:p>
            <a:pPr>
              <a:lnSpc>
                <a:spcPct val="90000"/>
              </a:lnSpc>
            </a:pPr>
            <a:r>
              <a:rPr lang="en-US" sz="2600" dirty="0"/>
              <a:t>Once the HR specialist has prepared your application, you will receive an email from DoNotReply@retire.opm.gov to log in and begin your retirement application</a:t>
            </a:r>
          </a:p>
          <a:p>
            <a:pPr>
              <a:lnSpc>
                <a:spcPct val="90000"/>
              </a:lnSpc>
            </a:pPr>
            <a:r>
              <a:rPr lang="en-US" sz="2600" dirty="0"/>
              <a:t>When you log in, you will see that much of your information has been pre-populated. You will also see your annuity estimate on the right side of the screen</a:t>
            </a:r>
          </a:p>
        </p:txBody>
      </p:sp>
      <p:sp>
        <p:nvSpPr>
          <p:cNvPr id="4" name="Slide Number Placeholder 3">
            <a:extLst>
              <a:ext uri="{FF2B5EF4-FFF2-40B4-BE49-F238E27FC236}">
                <a16:creationId xmlns:a16="http://schemas.microsoft.com/office/drawing/2014/main" id="{3E882A5F-0728-27ED-DA4D-DF90588D319D}"/>
              </a:ext>
            </a:extLst>
          </p:cNvPr>
          <p:cNvSpPr>
            <a:spLocks noGrp="1"/>
          </p:cNvSpPr>
          <p:nvPr>
            <p:ph type="sldNum" sz="quarter" idx="12"/>
          </p:nvPr>
        </p:nvSpPr>
        <p:spPr>
          <a:xfrm>
            <a:off x="7289594" y="6142037"/>
            <a:ext cx="551167" cy="365125"/>
          </a:xfrm>
        </p:spPr>
        <p:txBody>
          <a:bodyPr/>
          <a:lstStyle/>
          <a:p>
            <a:fld id="{2DEA1BFF-5034-4F1A-B5F9-11EA113F3039}" type="slidenum">
              <a:rPr lang="en-US" smtClean="0"/>
              <a:t>119</a:t>
            </a:fld>
            <a:endParaRPr lang="en-US" dirty="0"/>
          </a:p>
        </p:txBody>
      </p:sp>
    </p:spTree>
    <p:extLst>
      <p:ext uri="{BB962C8B-B14F-4D97-AF65-F5344CB8AC3E}">
        <p14:creationId xmlns:p14="http://schemas.microsoft.com/office/powerpoint/2010/main" val="118171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9253-C25D-459C-ADA9-91F23B251259}"/>
              </a:ext>
            </a:extLst>
          </p:cNvPr>
          <p:cNvSpPr>
            <a:spLocks noGrp="1"/>
          </p:cNvSpPr>
          <p:nvPr>
            <p:ph type="title"/>
          </p:nvPr>
        </p:nvSpPr>
        <p:spPr>
          <a:xfrm>
            <a:off x="4146698" y="190500"/>
            <a:ext cx="7356325" cy="1752599"/>
          </a:xfrm>
        </p:spPr>
        <p:txBody>
          <a:bodyPr/>
          <a:lstStyle/>
          <a:p>
            <a:r>
              <a:rPr lang="en-US" dirty="0"/>
              <a:t>When will I be eligible to retire?</a:t>
            </a:r>
          </a:p>
        </p:txBody>
      </p:sp>
      <p:graphicFrame>
        <p:nvGraphicFramePr>
          <p:cNvPr id="7" name="Table 7">
            <a:extLst>
              <a:ext uri="{FF2B5EF4-FFF2-40B4-BE49-F238E27FC236}">
                <a16:creationId xmlns:a16="http://schemas.microsoft.com/office/drawing/2014/main" id="{CA900500-B581-4DB2-8E3D-7776EA43E069}"/>
              </a:ext>
            </a:extLst>
          </p:cNvPr>
          <p:cNvGraphicFramePr>
            <a:graphicFrameLocks noGrp="1"/>
          </p:cNvGraphicFramePr>
          <p:nvPr>
            <p:ph idx="1"/>
            <p:extLst>
              <p:ext uri="{D42A27DB-BD31-4B8C-83A1-F6EECF244321}">
                <p14:modId xmlns:p14="http://schemas.microsoft.com/office/powerpoint/2010/main" val="978030063"/>
              </p:ext>
            </p:extLst>
          </p:nvPr>
        </p:nvGraphicFramePr>
        <p:xfrm>
          <a:off x="3387261" y="3123932"/>
          <a:ext cx="6016947" cy="2743199"/>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037527">
                  <a:extLst>
                    <a:ext uri="{9D8B030D-6E8A-4147-A177-3AD203B41FA5}">
                      <a16:colId xmlns:a16="http://schemas.microsoft.com/office/drawing/2014/main" val="981860737"/>
                    </a:ext>
                  </a:extLst>
                </a:gridCol>
                <a:gridCol w="2979420">
                  <a:extLst>
                    <a:ext uri="{9D8B030D-6E8A-4147-A177-3AD203B41FA5}">
                      <a16:colId xmlns:a16="http://schemas.microsoft.com/office/drawing/2014/main" val="197925388"/>
                    </a:ext>
                  </a:extLst>
                </a:gridCol>
              </a:tblGrid>
              <a:tr h="594321">
                <a:tc>
                  <a:txBody>
                    <a:bodyPr/>
                    <a:lstStyle/>
                    <a:p>
                      <a:pPr algn="ctr"/>
                      <a:r>
                        <a:rPr lang="en-US" sz="2400" b="0" dirty="0"/>
                        <a:t>Age</a:t>
                      </a:r>
                    </a:p>
                  </a:txBody>
                  <a:tcPr anchor="ctr"/>
                </a:tc>
                <a:tc>
                  <a:txBody>
                    <a:bodyPr/>
                    <a:lstStyle/>
                    <a:p>
                      <a:pPr algn="ctr"/>
                      <a:r>
                        <a:rPr lang="en-US" sz="2400" b="0" dirty="0"/>
                        <a:t>Years of Service</a:t>
                      </a:r>
                    </a:p>
                  </a:txBody>
                  <a:tcPr anchor="ctr"/>
                </a:tc>
                <a:extLst>
                  <a:ext uri="{0D108BD9-81ED-4DB2-BD59-A6C34878D82A}">
                    <a16:rowId xmlns:a16="http://schemas.microsoft.com/office/drawing/2014/main" val="2490330191"/>
                  </a:ext>
                </a:extLst>
              </a:tr>
              <a:tr h="594321">
                <a:tc>
                  <a:txBody>
                    <a:bodyPr/>
                    <a:lstStyle/>
                    <a:p>
                      <a:pPr algn="ctr"/>
                      <a:r>
                        <a:rPr lang="en-US" sz="2400" b="0" dirty="0"/>
                        <a:t>62</a:t>
                      </a:r>
                    </a:p>
                  </a:txBody>
                  <a:tcPr anchor="ctr"/>
                </a:tc>
                <a:tc>
                  <a:txBody>
                    <a:bodyPr/>
                    <a:lstStyle/>
                    <a:p>
                      <a:pPr algn="ctr"/>
                      <a:r>
                        <a:rPr lang="en-US" sz="2400" b="0" dirty="0"/>
                        <a:t>5</a:t>
                      </a:r>
                    </a:p>
                  </a:txBody>
                  <a:tcPr anchor="ctr"/>
                </a:tc>
                <a:extLst>
                  <a:ext uri="{0D108BD9-81ED-4DB2-BD59-A6C34878D82A}">
                    <a16:rowId xmlns:a16="http://schemas.microsoft.com/office/drawing/2014/main" val="4098448867"/>
                  </a:ext>
                </a:extLst>
              </a:tr>
              <a:tr h="594321">
                <a:tc>
                  <a:txBody>
                    <a:bodyPr/>
                    <a:lstStyle/>
                    <a:p>
                      <a:pPr algn="ctr"/>
                      <a:r>
                        <a:rPr lang="en-US" sz="2400" b="0" dirty="0"/>
                        <a:t>60</a:t>
                      </a:r>
                    </a:p>
                  </a:txBody>
                  <a:tcPr anchor="ctr"/>
                </a:tc>
                <a:tc>
                  <a:txBody>
                    <a:bodyPr/>
                    <a:lstStyle/>
                    <a:p>
                      <a:pPr algn="ctr"/>
                      <a:r>
                        <a:rPr lang="en-US" sz="2400" b="0" dirty="0"/>
                        <a:t>20</a:t>
                      </a:r>
                    </a:p>
                  </a:txBody>
                  <a:tcPr anchor="ctr"/>
                </a:tc>
                <a:extLst>
                  <a:ext uri="{0D108BD9-81ED-4DB2-BD59-A6C34878D82A}">
                    <a16:rowId xmlns:a16="http://schemas.microsoft.com/office/drawing/2014/main" val="1955079126"/>
                  </a:ext>
                </a:extLst>
              </a:tr>
              <a:tr h="960236">
                <a:tc>
                  <a:txBody>
                    <a:bodyPr/>
                    <a:lstStyle/>
                    <a:p>
                      <a:pPr algn="ctr"/>
                      <a:r>
                        <a:rPr lang="en-US" sz="2400" b="0" dirty="0"/>
                        <a:t>Minimum Retirement Age (MRA)</a:t>
                      </a:r>
                    </a:p>
                  </a:txBody>
                  <a:tcPr anchor="ctr"/>
                </a:tc>
                <a:tc>
                  <a:txBody>
                    <a:bodyPr/>
                    <a:lstStyle/>
                    <a:p>
                      <a:pPr algn="ctr"/>
                      <a:r>
                        <a:rPr lang="en-US" sz="2400" b="0" dirty="0"/>
                        <a:t>30</a:t>
                      </a:r>
                    </a:p>
                  </a:txBody>
                  <a:tcPr anchor="ctr"/>
                </a:tc>
                <a:extLst>
                  <a:ext uri="{0D108BD9-81ED-4DB2-BD59-A6C34878D82A}">
                    <a16:rowId xmlns:a16="http://schemas.microsoft.com/office/drawing/2014/main" val="3112325838"/>
                  </a:ext>
                </a:extLst>
              </a:tr>
            </a:tbl>
          </a:graphicData>
        </a:graphic>
      </p:graphicFrame>
      <p:sp>
        <p:nvSpPr>
          <p:cNvPr id="4" name="Slide Number Placeholder 3">
            <a:extLst>
              <a:ext uri="{FF2B5EF4-FFF2-40B4-BE49-F238E27FC236}">
                <a16:creationId xmlns:a16="http://schemas.microsoft.com/office/drawing/2014/main" id="{F2110BAA-9549-8BCE-05F5-FE7C9BC4392C}"/>
              </a:ext>
            </a:extLst>
          </p:cNvPr>
          <p:cNvSpPr>
            <a:spLocks noGrp="1"/>
          </p:cNvSpPr>
          <p:nvPr>
            <p:ph type="sldNum" sz="quarter" idx="12"/>
          </p:nvPr>
        </p:nvSpPr>
        <p:spPr/>
        <p:txBody>
          <a:bodyPr/>
          <a:lstStyle/>
          <a:p>
            <a:fld id="{2DEA1BFF-5034-4F1A-B5F9-11EA113F3039}" type="slidenum">
              <a:rPr lang="en-US" smtClean="0"/>
              <a:t>12</a:t>
            </a:fld>
            <a:endParaRPr lang="en-US"/>
          </a:p>
        </p:txBody>
      </p:sp>
      <p:sp>
        <p:nvSpPr>
          <p:cNvPr id="5" name="Content Placeholder 2">
            <a:extLst>
              <a:ext uri="{FF2B5EF4-FFF2-40B4-BE49-F238E27FC236}">
                <a16:creationId xmlns:a16="http://schemas.microsoft.com/office/drawing/2014/main" id="{C4709EF6-5BD5-FA77-2AF9-7E13406924EF}"/>
              </a:ext>
            </a:extLst>
          </p:cNvPr>
          <p:cNvSpPr txBox="1">
            <a:spLocks/>
          </p:cNvSpPr>
          <p:nvPr/>
        </p:nvSpPr>
        <p:spPr>
          <a:xfrm>
            <a:off x="2565891" y="1931046"/>
            <a:ext cx="7659689" cy="16943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sz="2800" dirty="0"/>
              <a:t>Voluntary (optional/immediate) annuity eligibility:</a:t>
            </a:r>
          </a:p>
        </p:txBody>
      </p:sp>
      <p:pic>
        <p:nvPicPr>
          <p:cNvPr id="6" name="Picture 5">
            <a:extLst>
              <a:ext uri="{FF2B5EF4-FFF2-40B4-BE49-F238E27FC236}">
                <a16:creationId xmlns:a16="http://schemas.microsoft.com/office/drawing/2014/main" id="{F07FEEFB-BC1E-BD75-A61A-986550659B2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160642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1F47A-1B14-F667-52F9-AD0F08AC8FE6}"/>
              </a:ext>
            </a:extLst>
          </p:cNvPr>
          <p:cNvSpPr>
            <a:spLocks noGrp="1"/>
          </p:cNvSpPr>
          <p:nvPr>
            <p:ph idx="1"/>
          </p:nvPr>
        </p:nvSpPr>
        <p:spPr>
          <a:xfrm>
            <a:off x="1448686" y="626693"/>
            <a:ext cx="10018712" cy="6044540"/>
          </a:xfrm>
        </p:spPr>
        <p:txBody>
          <a:bodyPr>
            <a:normAutofit/>
          </a:bodyPr>
          <a:lstStyle/>
          <a:p>
            <a:pPr>
              <a:lnSpc>
                <a:spcPct val="90000"/>
              </a:lnSpc>
              <a:buClr>
                <a:srgbClr val="4E67C8">
                  <a:lumMod val="75000"/>
                </a:srgbClr>
              </a:buClr>
              <a:defRPr/>
            </a:pPr>
            <a:r>
              <a:rPr lang="en-US" sz="2600" dirty="0">
                <a:solidFill>
                  <a:prstClr val="black"/>
                </a:solidFill>
              </a:rPr>
              <a:t>Review the prefilled information carefully. If you don't want to make any changes, you can make your elections and certify the application to your HR Specialist</a:t>
            </a:r>
          </a:p>
          <a:p>
            <a:pPr lvl="0">
              <a:lnSpc>
                <a:spcPct val="90000"/>
              </a:lnSpc>
              <a:buClr>
                <a:srgbClr val="4E67C8">
                  <a:lumMod val="75000"/>
                </a:srgbClr>
              </a:buClr>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lvl="0">
              <a:lnSpc>
                <a:spcPct val="90000"/>
              </a:lnSpc>
              <a:buClr>
                <a:srgbClr val="4E67C8">
                  <a:lumMod val="75000"/>
                </a:srgbClr>
              </a:buClr>
              <a:defRPr/>
            </a:pPr>
            <a:r>
              <a:rPr kumimoji="0" lang="en-US" sz="2600" b="0" i="0" u="none" strike="noStrike" kern="1200" cap="none" spc="0" normalizeH="0" baseline="0" noProof="0" dirty="0">
                <a:ln>
                  <a:noFill/>
                </a:ln>
                <a:solidFill>
                  <a:prstClr val="black"/>
                </a:solidFill>
                <a:effectLst/>
                <a:uLnTx/>
                <a:uFillTx/>
                <a:latin typeface="Corbel" panose="020B0503020204020204"/>
                <a:ea typeface="+mn-ea"/>
                <a:cs typeface="+mn-cs"/>
              </a:rPr>
              <a:t>If you'd like to make any changes to your information, you will need to submit the application for HR review. HR will update your service history, and then you will be able to review again and certify the application. If you get stuck and can’t proceed, </a:t>
            </a:r>
            <a:r>
              <a:rPr lang="en-US" sz="2600" dirty="0"/>
              <a:t>uncheck the problem Box, complete &amp; submit. In the "finalize" tab (last button, left  column) there is a comment section. State what the issue was. </a:t>
            </a:r>
            <a:endParaRPr kumimoji="0" lang="en-US" sz="2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Slide Number Placeholder 3">
            <a:extLst>
              <a:ext uri="{FF2B5EF4-FFF2-40B4-BE49-F238E27FC236}">
                <a16:creationId xmlns:a16="http://schemas.microsoft.com/office/drawing/2014/main" id="{D4570FFD-0C5C-A84D-5DD6-76C225E7393E}"/>
              </a:ext>
            </a:extLst>
          </p:cNvPr>
          <p:cNvSpPr>
            <a:spLocks noGrp="1"/>
          </p:cNvSpPr>
          <p:nvPr>
            <p:ph type="sldNum" sz="quarter" idx="12"/>
          </p:nvPr>
        </p:nvSpPr>
        <p:spPr/>
        <p:txBody>
          <a:bodyPr/>
          <a:lstStyle/>
          <a:p>
            <a:fld id="{2DEA1BFF-5034-4F1A-B5F9-11EA113F3039}" type="slidenum">
              <a:rPr lang="en-US" smtClean="0"/>
              <a:t>120</a:t>
            </a:fld>
            <a:endParaRPr lang="en-US" dirty="0"/>
          </a:p>
        </p:txBody>
      </p:sp>
      <p:sp>
        <p:nvSpPr>
          <p:cNvPr id="5" name="Title 1">
            <a:extLst>
              <a:ext uri="{FF2B5EF4-FFF2-40B4-BE49-F238E27FC236}">
                <a16:creationId xmlns:a16="http://schemas.microsoft.com/office/drawing/2014/main" id="{48D67BB1-4F91-9B7E-7300-4AF7B9A357F7}"/>
              </a:ext>
            </a:extLst>
          </p:cNvPr>
          <p:cNvSpPr>
            <a:spLocks noGrp="1"/>
          </p:cNvSpPr>
          <p:nvPr>
            <p:ph type="title"/>
          </p:nvPr>
        </p:nvSpPr>
        <p:spPr>
          <a:xfrm>
            <a:off x="1244352" y="-250556"/>
            <a:ext cx="10018712" cy="1752600"/>
          </a:xfrm>
        </p:spPr>
        <p:txBody>
          <a:bodyPr>
            <a:normAutofit/>
          </a:bodyPr>
          <a:lstStyle/>
          <a:p>
            <a:r>
              <a:rPr lang="en-US" dirty="0"/>
              <a:t>Online Retirement Application (ORA)</a:t>
            </a:r>
          </a:p>
        </p:txBody>
      </p:sp>
    </p:spTree>
    <p:extLst>
      <p:ext uri="{BB962C8B-B14F-4D97-AF65-F5344CB8AC3E}">
        <p14:creationId xmlns:p14="http://schemas.microsoft.com/office/powerpoint/2010/main" val="42309366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7355A-CF5F-6474-CC48-789B6D3D5846}"/>
              </a:ext>
            </a:extLst>
          </p:cNvPr>
          <p:cNvSpPr>
            <a:spLocks noGrp="1"/>
          </p:cNvSpPr>
          <p:nvPr>
            <p:ph idx="1"/>
          </p:nvPr>
        </p:nvSpPr>
        <p:spPr>
          <a:xfrm>
            <a:off x="1484310" y="1564340"/>
            <a:ext cx="10018713" cy="3729319"/>
          </a:xfrm>
        </p:spPr>
        <p:txBody>
          <a:bodyPr/>
          <a:lstStyle/>
          <a:p>
            <a:r>
              <a:rPr lang="en-US" dirty="0">
                <a:solidFill>
                  <a:prstClr val="black"/>
                </a:solidFill>
              </a:rPr>
              <a:t>This system uses Login.gov, the U.S. Government's secure login tool. Visit </a:t>
            </a:r>
            <a:r>
              <a:rPr lang="en-US" dirty="0">
                <a:solidFill>
                  <a:prstClr val="black"/>
                </a:solidFill>
                <a:hlinkClick r:id="rId2"/>
              </a:rPr>
              <a:t>www.Login.gov</a:t>
            </a:r>
            <a:r>
              <a:rPr lang="en-US" dirty="0">
                <a:solidFill>
                  <a:prstClr val="black"/>
                </a:solidFill>
              </a:rPr>
              <a:t> and sign in or create an account. Please sign in with your personal email and not your .gov or .mil email. </a:t>
            </a:r>
          </a:p>
          <a:p>
            <a:r>
              <a:rPr lang="en-US" dirty="0">
                <a:solidFill>
                  <a:prstClr val="black"/>
                </a:solidFill>
              </a:rPr>
              <a:t>For more information visit </a:t>
            </a:r>
            <a:r>
              <a:rPr lang="en-US" dirty="0">
                <a:solidFill>
                  <a:prstClr val="black"/>
                </a:solidFill>
                <a:hlinkClick r:id="rId3"/>
              </a:rPr>
              <a:t>https://retire.opm.gov/help</a:t>
            </a:r>
            <a:r>
              <a:rPr lang="en-US" dirty="0">
                <a:solidFill>
                  <a:prstClr val="black"/>
                </a:solidFill>
              </a:rPr>
              <a:t> and see the Login.gov linking guide.</a:t>
            </a:r>
          </a:p>
          <a:p>
            <a:r>
              <a:rPr lang="en-US" dirty="0">
                <a:solidFill>
                  <a:prstClr val="black"/>
                </a:solidFill>
              </a:rPr>
              <a:t>You can submit a support ticket at the bottom of the latter webpage, but only for technical issues.</a:t>
            </a:r>
          </a:p>
          <a:p>
            <a:endParaRPr lang="en-US" dirty="0"/>
          </a:p>
        </p:txBody>
      </p:sp>
      <p:sp>
        <p:nvSpPr>
          <p:cNvPr id="4" name="Slide Number Placeholder 3">
            <a:extLst>
              <a:ext uri="{FF2B5EF4-FFF2-40B4-BE49-F238E27FC236}">
                <a16:creationId xmlns:a16="http://schemas.microsoft.com/office/drawing/2014/main" id="{DD0D713A-B749-DB14-5D9D-F9B1172BBA04}"/>
              </a:ext>
            </a:extLst>
          </p:cNvPr>
          <p:cNvSpPr>
            <a:spLocks noGrp="1"/>
          </p:cNvSpPr>
          <p:nvPr>
            <p:ph type="sldNum" sz="quarter" idx="12"/>
          </p:nvPr>
        </p:nvSpPr>
        <p:spPr/>
        <p:txBody>
          <a:bodyPr/>
          <a:lstStyle/>
          <a:p>
            <a:fld id="{2DEA1BFF-5034-4F1A-B5F9-11EA113F3039}" type="slidenum">
              <a:rPr lang="en-US" smtClean="0"/>
              <a:t>121</a:t>
            </a:fld>
            <a:endParaRPr lang="en-US"/>
          </a:p>
        </p:txBody>
      </p:sp>
      <p:sp>
        <p:nvSpPr>
          <p:cNvPr id="5" name="Title 1">
            <a:extLst>
              <a:ext uri="{FF2B5EF4-FFF2-40B4-BE49-F238E27FC236}">
                <a16:creationId xmlns:a16="http://schemas.microsoft.com/office/drawing/2014/main" id="{FFCE5588-6418-042E-459E-784B67628B82}"/>
              </a:ext>
            </a:extLst>
          </p:cNvPr>
          <p:cNvSpPr>
            <a:spLocks noGrp="1"/>
          </p:cNvSpPr>
          <p:nvPr>
            <p:ph type="title"/>
          </p:nvPr>
        </p:nvSpPr>
        <p:spPr>
          <a:xfrm>
            <a:off x="1232477" y="-250556"/>
            <a:ext cx="10018712" cy="1752600"/>
          </a:xfrm>
        </p:spPr>
        <p:txBody>
          <a:bodyPr>
            <a:normAutofit/>
          </a:bodyPr>
          <a:lstStyle/>
          <a:p>
            <a:r>
              <a:rPr lang="en-US" dirty="0"/>
              <a:t>Online Retirement Application (ORA)</a:t>
            </a:r>
          </a:p>
        </p:txBody>
      </p:sp>
    </p:spTree>
    <p:extLst>
      <p:ext uri="{BB962C8B-B14F-4D97-AF65-F5344CB8AC3E}">
        <p14:creationId xmlns:p14="http://schemas.microsoft.com/office/powerpoint/2010/main" val="41589898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6625-EA4F-1C3F-741C-F842B5B1EDCC}"/>
              </a:ext>
            </a:extLst>
          </p:cNvPr>
          <p:cNvSpPr>
            <a:spLocks noGrp="1"/>
          </p:cNvSpPr>
          <p:nvPr>
            <p:ph type="title"/>
          </p:nvPr>
        </p:nvSpPr>
        <p:spPr>
          <a:xfrm>
            <a:off x="1484310" y="0"/>
            <a:ext cx="10018713" cy="1752599"/>
          </a:xfrm>
        </p:spPr>
        <p:txBody>
          <a:bodyPr/>
          <a:lstStyle/>
          <a:p>
            <a:r>
              <a:rPr lang="en-US" dirty="0"/>
              <a:t>Certified Summary of Federal Service</a:t>
            </a:r>
          </a:p>
        </p:txBody>
      </p:sp>
      <p:sp>
        <p:nvSpPr>
          <p:cNvPr id="3" name="Content Placeholder 2">
            <a:extLst>
              <a:ext uri="{FF2B5EF4-FFF2-40B4-BE49-F238E27FC236}">
                <a16:creationId xmlns:a16="http://schemas.microsoft.com/office/drawing/2014/main" id="{62DDCC98-01B3-8350-1A2B-246616823579}"/>
              </a:ext>
            </a:extLst>
          </p:cNvPr>
          <p:cNvSpPr>
            <a:spLocks noGrp="1"/>
          </p:cNvSpPr>
          <p:nvPr>
            <p:ph idx="1"/>
          </p:nvPr>
        </p:nvSpPr>
        <p:spPr>
          <a:xfrm>
            <a:off x="1208726" y="742756"/>
            <a:ext cx="10018713" cy="5124375"/>
          </a:xfrm>
        </p:spPr>
        <p:txBody>
          <a:bodyPr>
            <a:normAutofit/>
          </a:bodyPr>
          <a:lstStyle/>
          <a:p>
            <a:pPr marL="285750" marR="0" lvl="0" indent="-285750" algn="l" defTabSz="457200" rtl="0" eaLnBrk="1" fontAlgn="auto" latinLnBrk="0" hangingPunct="1">
              <a:lnSpc>
                <a:spcPct val="90000"/>
              </a:lnSpc>
              <a:spcBef>
                <a:spcPct val="20000"/>
              </a:spcBef>
              <a:spcAft>
                <a:spcPts val="600"/>
              </a:spcAft>
              <a:buClr>
                <a:srgbClr val="4E67C8">
                  <a:lumMod val="75000"/>
                </a:srgbClr>
              </a:buClr>
              <a:buSzPct val="145000"/>
              <a:buFont typeface="Arial"/>
              <a:buChar char="•"/>
              <a:tabLst/>
              <a:defRPr/>
            </a:pPr>
            <a:r>
              <a:rPr lang="en-US" sz="2600" dirty="0"/>
              <a:t>Review your service history given on the application for accuracy. The heading should read </a:t>
            </a:r>
            <a:r>
              <a:rPr lang="en-US" sz="2600" i="1" dirty="0"/>
              <a:t>Certified Summary of Federal Service</a:t>
            </a:r>
            <a:r>
              <a:rPr lang="en-US" sz="2600" dirty="0"/>
              <a:t>. If you see anything amiss, follow the </a:t>
            </a:r>
            <a:r>
              <a:rPr lang="en-US" sz="2600"/>
              <a:t>ORA instructions: </a:t>
            </a:r>
            <a:endParaRPr lang="en-US" sz="2600" dirty="0"/>
          </a:p>
          <a:p>
            <a:pPr marL="0" marR="0" lvl="0" indent="0" algn="l" defTabSz="457200" rtl="0" eaLnBrk="1" fontAlgn="auto" latinLnBrk="0" hangingPunct="1">
              <a:lnSpc>
                <a:spcPct val="90000"/>
              </a:lnSpc>
              <a:spcBef>
                <a:spcPct val="20000"/>
              </a:spcBef>
              <a:spcAft>
                <a:spcPts val="600"/>
              </a:spcAft>
              <a:buClr>
                <a:srgbClr val="4E67C8">
                  <a:lumMod val="75000"/>
                </a:srgbClr>
              </a:buClr>
              <a:buSzPct val="145000"/>
              <a:buNone/>
              <a:tabLst/>
              <a:defRPr/>
            </a:pPr>
            <a:r>
              <a:rPr lang="en-US" sz="2600" dirty="0"/>
              <a:t>“</a:t>
            </a:r>
            <a:r>
              <a:rPr kumimoji="0" lang="en-US" sz="2600" b="0" i="0" u="none" strike="noStrike" kern="1200" cap="none" spc="0" normalizeH="0" baseline="0" noProof="0" dirty="0">
                <a:ln>
                  <a:noFill/>
                </a:ln>
                <a:solidFill>
                  <a:prstClr val="black"/>
                </a:solidFill>
                <a:effectLst/>
                <a:uLnTx/>
                <a:uFillTx/>
                <a:ea typeface="+mn-ea"/>
                <a:cs typeface="+mn-cs"/>
              </a:rPr>
              <a:t> </a:t>
            </a:r>
            <a:r>
              <a:rPr kumimoji="0" lang="en-US" sz="2600" b="0" i="1" u="none" strike="noStrike" kern="1200" cap="none" spc="0" normalizeH="0" baseline="0" noProof="0" dirty="0">
                <a:ln>
                  <a:noFill/>
                </a:ln>
                <a:solidFill>
                  <a:prstClr val="black"/>
                </a:solidFill>
                <a:effectLst/>
                <a:uLnTx/>
                <a:uFillTx/>
                <a:ea typeface="+mn-ea"/>
                <a:cs typeface="+mn-cs"/>
              </a:rPr>
              <a:t>If you'd like to make any changes to your information, you will need to submit the application for HR review. HR will update your service history, and then you will be able to review again and certify the application”</a:t>
            </a:r>
          </a:p>
        </p:txBody>
      </p:sp>
      <p:sp>
        <p:nvSpPr>
          <p:cNvPr id="4" name="Slide Number Placeholder 3">
            <a:extLst>
              <a:ext uri="{FF2B5EF4-FFF2-40B4-BE49-F238E27FC236}">
                <a16:creationId xmlns:a16="http://schemas.microsoft.com/office/drawing/2014/main" id="{E7EDF63C-D3E9-8C77-9C2E-EB48B1B63D03}"/>
              </a:ext>
            </a:extLst>
          </p:cNvPr>
          <p:cNvSpPr>
            <a:spLocks noGrp="1"/>
          </p:cNvSpPr>
          <p:nvPr>
            <p:ph type="sldNum" sz="quarter" idx="12"/>
          </p:nvPr>
        </p:nvSpPr>
        <p:spPr/>
        <p:txBody>
          <a:bodyPr/>
          <a:lstStyle/>
          <a:p>
            <a:fld id="{2DEA1BFF-5034-4F1A-B5F9-11EA113F3039}" type="slidenum">
              <a:rPr lang="en-US" smtClean="0"/>
              <a:t>122</a:t>
            </a:fld>
            <a:endParaRPr lang="en-US"/>
          </a:p>
        </p:txBody>
      </p:sp>
    </p:spTree>
    <p:extLst>
      <p:ext uri="{BB962C8B-B14F-4D97-AF65-F5344CB8AC3E}">
        <p14:creationId xmlns:p14="http://schemas.microsoft.com/office/powerpoint/2010/main" val="4819531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64F4-3035-0789-D8A2-82D248CD80BA}"/>
              </a:ext>
            </a:extLst>
          </p:cNvPr>
          <p:cNvSpPr>
            <a:spLocks noGrp="1"/>
          </p:cNvSpPr>
          <p:nvPr>
            <p:ph type="title"/>
          </p:nvPr>
        </p:nvSpPr>
        <p:spPr>
          <a:xfrm>
            <a:off x="1484310" y="441252"/>
            <a:ext cx="10018713" cy="1185333"/>
          </a:xfrm>
        </p:spPr>
        <p:txBody>
          <a:bodyPr>
            <a:normAutofit/>
          </a:bodyPr>
          <a:lstStyle/>
          <a:p>
            <a:r>
              <a:rPr lang="en-US" dirty="0"/>
              <a:t>Submit the Application</a:t>
            </a:r>
          </a:p>
        </p:txBody>
      </p:sp>
      <p:sp>
        <p:nvSpPr>
          <p:cNvPr id="3" name="Content Placeholder 2">
            <a:extLst>
              <a:ext uri="{FF2B5EF4-FFF2-40B4-BE49-F238E27FC236}">
                <a16:creationId xmlns:a16="http://schemas.microsoft.com/office/drawing/2014/main" id="{15380502-A3F2-ED29-2311-052F3B24CA9E}"/>
              </a:ext>
            </a:extLst>
          </p:cNvPr>
          <p:cNvSpPr>
            <a:spLocks noGrp="1"/>
          </p:cNvSpPr>
          <p:nvPr>
            <p:ph idx="1"/>
          </p:nvPr>
        </p:nvSpPr>
        <p:spPr>
          <a:xfrm>
            <a:off x="4233333" y="1307805"/>
            <a:ext cx="7272868" cy="5108943"/>
          </a:xfrm>
        </p:spPr>
        <p:txBody>
          <a:bodyPr>
            <a:normAutofit/>
          </a:bodyPr>
          <a:lstStyle/>
          <a:p>
            <a:r>
              <a:rPr lang="en-US" sz="2800" dirty="0"/>
              <a:t>If you don't want to make any changes, you make your elections and certify the application to your HR Specialist. At any point you can modify your existing application. If the application is certified to HR, you will need to re-certify following any edits you make. </a:t>
            </a:r>
          </a:p>
          <a:p>
            <a:r>
              <a:rPr lang="en-US" sz="2800" dirty="0"/>
              <a:t>Once your HR Specialist certifies your application package, it goes to payroll, who reviews it &amp; transmits it to OPM.</a:t>
            </a:r>
          </a:p>
        </p:txBody>
      </p:sp>
      <p:sp>
        <p:nvSpPr>
          <p:cNvPr id="5" name="Slide Number Placeholder 4">
            <a:extLst>
              <a:ext uri="{FF2B5EF4-FFF2-40B4-BE49-F238E27FC236}">
                <a16:creationId xmlns:a16="http://schemas.microsoft.com/office/drawing/2014/main" id="{97548A70-4EF1-6377-07A8-939DA583EEF7}"/>
              </a:ext>
            </a:extLst>
          </p:cNvPr>
          <p:cNvSpPr>
            <a:spLocks noGrp="1"/>
          </p:cNvSpPr>
          <p:nvPr>
            <p:ph type="sldNum" sz="quarter" idx="12"/>
          </p:nvPr>
        </p:nvSpPr>
        <p:spPr/>
        <p:txBody>
          <a:bodyPr/>
          <a:lstStyle/>
          <a:p>
            <a:fld id="{2DEA1BFF-5034-4F1A-B5F9-11EA113F3039}" type="slidenum">
              <a:rPr lang="en-US" smtClean="0"/>
              <a:t>123</a:t>
            </a:fld>
            <a:endParaRPr lang="en-US"/>
          </a:p>
        </p:txBody>
      </p:sp>
      <p:pic>
        <p:nvPicPr>
          <p:cNvPr id="6" name="Picture 5">
            <a:extLst>
              <a:ext uri="{FF2B5EF4-FFF2-40B4-BE49-F238E27FC236}">
                <a16:creationId xmlns:a16="http://schemas.microsoft.com/office/drawing/2014/main" id="{F94EC3CC-A076-1D8A-26BF-01A40A39BD16}"/>
              </a:ext>
            </a:extLst>
          </p:cNvPr>
          <p:cNvPicPr>
            <a:picLocks noChangeAspect="1"/>
          </p:cNvPicPr>
          <p:nvPr/>
        </p:nvPicPr>
        <p:blipFill>
          <a:blip r:embed="rId4"/>
          <a:stretch>
            <a:fillRect/>
          </a:stretch>
        </p:blipFill>
        <p:spPr>
          <a:xfrm>
            <a:off x="1383537" y="2706968"/>
            <a:ext cx="2601591" cy="1758153"/>
          </a:xfrm>
          <a:prstGeom prst="rect">
            <a:avLst/>
          </a:prstGeom>
        </p:spPr>
      </p:pic>
    </p:spTree>
    <p:extLst>
      <p:ext uri="{BB962C8B-B14F-4D97-AF65-F5344CB8AC3E}">
        <p14:creationId xmlns:p14="http://schemas.microsoft.com/office/powerpoint/2010/main" val="2110717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D1A20-A7D4-3220-142F-3FFC17594075}"/>
              </a:ext>
            </a:extLst>
          </p:cNvPr>
          <p:cNvSpPr>
            <a:spLocks noGrp="1"/>
          </p:cNvSpPr>
          <p:nvPr>
            <p:ph idx="1"/>
          </p:nvPr>
        </p:nvSpPr>
        <p:spPr/>
        <p:txBody>
          <a:bodyPr>
            <a:normAutofit/>
          </a:bodyPr>
          <a:lstStyle/>
          <a:p>
            <a:r>
              <a:rPr lang="en-US" sz="2600" dirty="0"/>
              <a:t>Once your application is submitted to OPM, (on your retirement date) you can no longer make changes in the ORA system. Please contact OPM Retirement Services.</a:t>
            </a:r>
          </a:p>
          <a:p>
            <a:r>
              <a:rPr lang="en-US" sz="2600" dirty="0"/>
              <a:t>You’ll receive a claim (CSA) number and one-time passcode from OPM. Then use OPM's Retirement Services Online to change your information &amp; manage your annuity. You will use Login.gov to log in to Retirement Services Online.</a:t>
            </a:r>
          </a:p>
          <a:p>
            <a:endParaRPr lang="en-US" dirty="0"/>
          </a:p>
        </p:txBody>
      </p:sp>
      <p:sp>
        <p:nvSpPr>
          <p:cNvPr id="4" name="Slide Number Placeholder 3">
            <a:extLst>
              <a:ext uri="{FF2B5EF4-FFF2-40B4-BE49-F238E27FC236}">
                <a16:creationId xmlns:a16="http://schemas.microsoft.com/office/drawing/2014/main" id="{6E8D03AC-1E06-A76F-1069-75710DF9CD5E}"/>
              </a:ext>
            </a:extLst>
          </p:cNvPr>
          <p:cNvSpPr>
            <a:spLocks noGrp="1"/>
          </p:cNvSpPr>
          <p:nvPr>
            <p:ph type="sldNum" sz="quarter" idx="12"/>
          </p:nvPr>
        </p:nvSpPr>
        <p:spPr/>
        <p:txBody>
          <a:bodyPr/>
          <a:lstStyle/>
          <a:p>
            <a:fld id="{2DEA1BFF-5034-4F1A-B5F9-11EA113F3039}" type="slidenum">
              <a:rPr lang="en-US" smtClean="0"/>
              <a:t>124</a:t>
            </a:fld>
            <a:endParaRPr lang="en-US"/>
          </a:p>
        </p:txBody>
      </p:sp>
      <p:sp>
        <p:nvSpPr>
          <p:cNvPr id="5" name="Title 1">
            <a:extLst>
              <a:ext uri="{FF2B5EF4-FFF2-40B4-BE49-F238E27FC236}">
                <a16:creationId xmlns:a16="http://schemas.microsoft.com/office/drawing/2014/main" id="{688B302F-98B2-EB22-7D1E-C883A8700DCC}"/>
              </a:ext>
            </a:extLst>
          </p:cNvPr>
          <p:cNvSpPr>
            <a:spLocks noGrp="1"/>
          </p:cNvSpPr>
          <p:nvPr>
            <p:ph type="title"/>
          </p:nvPr>
        </p:nvSpPr>
        <p:spPr>
          <a:xfrm>
            <a:off x="1484313" y="190500"/>
            <a:ext cx="10018712" cy="1752600"/>
          </a:xfrm>
        </p:spPr>
        <p:txBody>
          <a:bodyPr>
            <a:normAutofit/>
          </a:bodyPr>
          <a:lstStyle/>
          <a:p>
            <a:r>
              <a:rPr lang="en-US" dirty="0"/>
              <a:t>Application Submitted</a:t>
            </a:r>
          </a:p>
        </p:txBody>
      </p:sp>
    </p:spTree>
    <p:extLst>
      <p:ext uri="{BB962C8B-B14F-4D97-AF65-F5344CB8AC3E}">
        <p14:creationId xmlns:p14="http://schemas.microsoft.com/office/powerpoint/2010/main" val="26033279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1BC8-174E-258D-FD88-C77BADB7C4F3}"/>
              </a:ext>
            </a:extLst>
          </p:cNvPr>
          <p:cNvSpPr>
            <a:spLocks noGrp="1"/>
          </p:cNvSpPr>
          <p:nvPr>
            <p:ph type="title"/>
          </p:nvPr>
        </p:nvSpPr>
        <p:spPr>
          <a:xfrm>
            <a:off x="1484310" y="23039"/>
            <a:ext cx="10018713" cy="1752599"/>
          </a:xfrm>
        </p:spPr>
        <p:txBody>
          <a:bodyPr/>
          <a:lstStyle/>
          <a:p>
            <a:r>
              <a:rPr lang="en-US" dirty="0"/>
              <a:t>Retirement Counseling</a:t>
            </a:r>
          </a:p>
        </p:txBody>
      </p:sp>
      <p:sp>
        <p:nvSpPr>
          <p:cNvPr id="3" name="Content Placeholder 2">
            <a:extLst>
              <a:ext uri="{FF2B5EF4-FFF2-40B4-BE49-F238E27FC236}">
                <a16:creationId xmlns:a16="http://schemas.microsoft.com/office/drawing/2014/main" id="{4F4F49E7-0CBE-AF24-05C1-DCB9F6A4D214}"/>
              </a:ext>
            </a:extLst>
          </p:cNvPr>
          <p:cNvSpPr>
            <a:spLocks noGrp="1"/>
          </p:cNvSpPr>
          <p:nvPr>
            <p:ph idx="1"/>
          </p:nvPr>
        </p:nvSpPr>
        <p:spPr>
          <a:xfrm>
            <a:off x="1484310" y="1594884"/>
            <a:ext cx="10018713" cy="4577316"/>
          </a:xfrm>
        </p:spPr>
        <p:txBody>
          <a:bodyPr>
            <a:normAutofit/>
          </a:bodyPr>
          <a:lstStyle/>
          <a:p>
            <a:r>
              <a:rPr lang="en-US" sz="2800" dirty="0"/>
              <a:t>Call USPS HRSSC and request a counseling session.</a:t>
            </a:r>
          </a:p>
          <a:p>
            <a:r>
              <a:rPr lang="en-US" sz="2800" dirty="0"/>
              <a:t>Session is on the clock if scheduled during tour of employee.</a:t>
            </a:r>
          </a:p>
          <a:p>
            <a:r>
              <a:rPr lang="en-US" sz="2800" dirty="0"/>
              <a:t>You have a right to have your spouse and/or advisor present at the session. </a:t>
            </a:r>
          </a:p>
          <a:p>
            <a:pPr lvl="1"/>
            <a:r>
              <a:rPr lang="en-US" sz="2400" dirty="0"/>
              <a:t>If the spouse/advisor is also a postal employee, they do not have a right to be on the clock.</a:t>
            </a:r>
          </a:p>
          <a:p>
            <a:r>
              <a:rPr lang="en-US" sz="2800" dirty="0"/>
              <a:t>You have a right to a private space for the session.</a:t>
            </a:r>
          </a:p>
          <a:p>
            <a:r>
              <a:rPr lang="en-US" sz="2800" dirty="0"/>
              <a:t>M-01708 in NALC’s Materials Reference System.</a:t>
            </a:r>
          </a:p>
        </p:txBody>
      </p:sp>
      <p:sp>
        <p:nvSpPr>
          <p:cNvPr id="4" name="Slide Number Placeholder 3">
            <a:extLst>
              <a:ext uri="{FF2B5EF4-FFF2-40B4-BE49-F238E27FC236}">
                <a16:creationId xmlns:a16="http://schemas.microsoft.com/office/drawing/2014/main" id="{5EB76D9F-F22B-12E4-1D76-A9DF56B68248}"/>
              </a:ext>
            </a:extLst>
          </p:cNvPr>
          <p:cNvSpPr>
            <a:spLocks noGrp="1"/>
          </p:cNvSpPr>
          <p:nvPr>
            <p:ph type="sldNum" sz="quarter" idx="12"/>
          </p:nvPr>
        </p:nvSpPr>
        <p:spPr/>
        <p:txBody>
          <a:bodyPr/>
          <a:lstStyle/>
          <a:p>
            <a:fld id="{2DEA1BFF-5034-4F1A-B5F9-11EA113F3039}" type="slidenum">
              <a:rPr lang="en-US" smtClean="0"/>
              <a:t>125</a:t>
            </a:fld>
            <a:endParaRPr lang="en-US"/>
          </a:p>
        </p:txBody>
      </p:sp>
    </p:spTree>
    <p:extLst>
      <p:ext uri="{BB962C8B-B14F-4D97-AF65-F5344CB8AC3E}">
        <p14:creationId xmlns:p14="http://schemas.microsoft.com/office/powerpoint/2010/main" val="5848986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224C-43A2-57DA-93DF-9595DCBF8054}"/>
              </a:ext>
            </a:extLst>
          </p:cNvPr>
          <p:cNvSpPr>
            <a:spLocks noGrp="1"/>
          </p:cNvSpPr>
          <p:nvPr>
            <p:ph type="title"/>
          </p:nvPr>
        </p:nvSpPr>
        <p:spPr>
          <a:xfrm>
            <a:off x="1484310" y="0"/>
            <a:ext cx="10018713" cy="1752599"/>
          </a:xfrm>
        </p:spPr>
        <p:txBody>
          <a:bodyPr/>
          <a:lstStyle/>
          <a:p>
            <a:r>
              <a:rPr lang="en-US" dirty="0"/>
              <a:t>Interim Payments</a:t>
            </a:r>
          </a:p>
        </p:txBody>
      </p:sp>
      <p:sp>
        <p:nvSpPr>
          <p:cNvPr id="3" name="Content Placeholder 2">
            <a:extLst>
              <a:ext uri="{FF2B5EF4-FFF2-40B4-BE49-F238E27FC236}">
                <a16:creationId xmlns:a16="http://schemas.microsoft.com/office/drawing/2014/main" id="{DEE2F209-C78D-E408-9230-5F8BEEA502CD}"/>
              </a:ext>
            </a:extLst>
          </p:cNvPr>
          <p:cNvSpPr>
            <a:spLocks noGrp="1"/>
          </p:cNvSpPr>
          <p:nvPr>
            <p:ph idx="1"/>
          </p:nvPr>
        </p:nvSpPr>
        <p:spPr>
          <a:xfrm>
            <a:off x="1778293" y="1482181"/>
            <a:ext cx="10018713" cy="4864395"/>
          </a:xfrm>
        </p:spPr>
        <p:txBody>
          <a:bodyPr>
            <a:normAutofit lnSpcReduction="10000"/>
          </a:bodyPr>
          <a:lstStyle/>
          <a:p>
            <a:r>
              <a:rPr lang="en-US" sz="2800" dirty="0"/>
              <a:t>While OPM processes your application and calculates your benefit, they will begin making interim payments</a:t>
            </a:r>
          </a:p>
          <a:p>
            <a:pPr lvl="1"/>
            <a:r>
              <a:rPr lang="en-US" sz="2400" dirty="0"/>
              <a:t>Computed at about 80% of estimated net annuity </a:t>
            </a:r>
          </a:p>
          <a:p>
            <a:pPr lvl="1"/>
            <a:r>
              <a:rPr lang="en-US" sz="2400" dirty="0"/>
              <a:t>Only federal income taxes are withheld</a:t>
            </a:r>
          </a:p>
          <a:p>
            <a:pPr lvl="1"/>
            <a:r>
              <a:rPr lang="en-US" sz="2400" dirty="0"/>
              <a:t>OPM makes annuity payments the first business day of the month. The payment is for the preceding month.</a:t>
            </a:r>
          </a:p>
          <a:p>
            <a:r>
              <a:rPr lang="en-US" sz="2800" dirty="0"/>
              <a:t>OPM will finalize your retirement </a:t>
            </a:r>
          </a:p>
          <a:p>
            <a:pPr lvl="1"/>
            <a:r>
              <a:rPr lang="en-US" sz="2400" dirty="0"/>
              <a:t>Typically takes 2-3 months</a:t>
            </a:r>
          </a:p>
          <a:p>
            <a:pPr lvl="1"/>
            <a:r>
              <a:rPr lang="en-US" sz="2400" dirty="0"/>
              <a:t>Begin paying your exact benefit with appropriate deductions</a:t>
            </a:r>
          </a:p>
          <a:p>
            <a:pPr lvl="1"/>
            <a:r>
              <a:rPr lang="en-US" sz="2400" dirty="0"/>
              <a:t>Will account for any back pay due to the interim payments</a:t>
            </a:r>
          </a:p>
        </p:txBody>
      </p:sp>
      <p:sp>
        <p:nvSpPr>
          <p:cNvPr id="4" name="Slide Number Placeholder 3">
            <a:extLst>
              <a:ext uri="{FF2B5EF4-FFF2-40B4-BE49-F238E27FC236}">
                <a16:creationId xmlns:a16="http://schemas.microsoft.com/office/drawing/2014/main" id="{D9B3E9EF-ED68-862C-0A99-61C4D2D8D888}"/>
              </a:ext>
            </a:extLst>
          </p:cNvPr>
          <p:cNvSpPr>
            <a:spLocks noGrp="1"/>
          </p:cNvSpPr>
          <p:nvPr>
            <p:ph type="sldNum" sz="quarter" idx="12"/>
          </p:nvPr>
        </p:nvSpPr>
        <p:spPr/>
        <p:txBody>
          <a:bodyPr/>
          <a:lstStyle/>
          <a:p>
            <a:fld id="{2DEA1BFF-5034-4F1A-B5F9-11EA113F3039}" type="slidenum">
              <a:rPr lang="en-US" smtClean="0"/>
              <a:t>126</a:t>
            </a:fld>
            <a:endParaRPr lang="en-US"/>
          </a:p>
        </p:txBody>
      </p:sp>
    </p:spTree>
    <p:extLst>
      <p:ext uri="{BB962C8B-B14F-4D97-AF65-F5344CB8AC3E}">
        <p14:creationId xmlns:p14="http://schemas.microsoft.com/office/powerpoint/2010/main" val="1242868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BBCA-046D-9236-D589-9551CF3736AE}"/>
              </a:ext>
            </a:extLst>
          </p:cNvPr>
          <p:cNvSpPr>
            <a:spLocks noGrp="1"/>
          </p:cNvSpPr>
          <p:nvPr>
            <p:ph type="title"/>
          </p:nvPr>
        </p:nvSpPr>
        <p:spPr>
          <a:xfrm>
            <a:off x="1484311" y="33077"/>
            <a:ext cx="10018713" cy="1185333"/>
          </a:xfrm>
        </p:spPr>
        <p:txBody>
          <a:bodyPr>
            <a:normAutofit/>
          </a:bodyPr>
          <a:lstStyle/>
          <a:p>
            <a:r>
              <a:rPr lang="en-US" dirty="0"/>
              <a:t>Post-Retirement</a:t>
            </a:r>
          </a:p>
        </p:txBody>
      </p:sp>
      <p:sp>
        <p:nvSpPr>
          <p:cNvPr id="3" name="Content Placeholder 2">
            <a:extLst>
              <a:ext uri="{FF2B5EF4-FFF2-40B4-BE49-F238E27FC236}">
                <a16:creationId xmlns:a16="http://schemas.microsoft.com/office/drawing/2014/main" id="{3A4DE27A-F52C-7ED9-8944-7ED7DCBAB5B3}"/>
              </a:ext>
            </a:extLst>
          </p:cNvPr>
          <p:cNvSpPr>
            <a:spLocks noGrp="1"/>
          </p:cNvSpPr>
          <p:nvPr>
            <p:ph idx="1"/>
          </p:nvPr>
        </p:nvSpPr>
        <p:spPr>
          <a:xfrm>
            <a:off x="1728860" y="1020726"/>
            <a:ext cx="6086070" cy="5295013"/>
          </a:xfrm>
        </p:spPr>
        <p:txBody>
          <a:bodyPr>
            <a:normAutofit/>
          </a:bodyPr>
          <a:lstStyle/>
          <a:p>
            <a:r>
              <a:rPr lang="en-US" dirty="0"/>
              <a:t>Terminal Leave Payments </a:t>
            </a:r>
          </a:p>
          <a:p>
            <a:r>
              <a:rPr lang="en-US" dirty="0"/>
              <a:t>Direct Deposit of Annuity</a:t>
            </a:r>
          </a:p>
          <a:p>
            <a:r>
              <a:rPr lang="en-US" dirty="0"/>
              <a:t>Post-Retirement Debt Collection</a:t>
            </a:r>
          </a:p>
          <a:p>
            <a:r>
              <a:rPr lang="en-US" dirty="0"/>
              <a:t>OPM Services Online</a:t>
            </a:r>
          </a:p>
          <a:p>
            <a:r>
              <a:rPr lang="en-US" dirty="0"/>
              <a:t>Cost of Living Adjustments</a:t>
            </a:r>
          </a:p>
          <a:p>
            <a:r>
              <a:rPr lang="en-US" dirty="0"/>
              <a:t>Federal Income Tax</a:t>
            </a:r>
          </a:p>
          <a:p>
            <a:r>
              <a:rPr lang="en-US" dirty="0"/>
              <a:t>Notice of Annuity Adjustment</a:t>
            </a:r>
          </a:p>
          <a:p>
            <a:r>
              <a:rPr lang="en-US" dirty="0"/>
              <a:t>NALC Membership</a:t>
            </a:r>
          </a:p>
        </p:txBody>
      </p:sp>
      <p:sp>
        <p:nvSpPr>
          <p:cNvPr id="4" name="Slide Number Placeholder 3">
            <a:extLst>
              <a:ext uri="{FF2B5EF4-FFF2-40B4-BE49-F238E27FC236}">
                <a16:creationId xmlns:a16="http://schemas.microsoft.com/office/drawing/2014/main" id="{90C02FF9-0013-D20F-01BB-73F118830942}"/>
              </a:ext>
            </a:extLst>
          </p:cNvPr>
          <p:cNvSpPr>
            <a:spLocks noGrp="1"/>
          </p:cNvSpPr>
          <p:nvPr>
            <p:ph type="sldNum" sz="quarter" idx="12"/>
          </p:nvPr>
        </p:nvSpPr>
        <p:spPr/>
        <p:txBody>
          <a:bodyPr/>
          <a:lstStyle/>
          <a:p>
            <a:fld id="{2DEA1BFF-5034-4F1A-B5F9-11EA113F3039}" type="slidenum">
              <a:rPr lang="en-US" smtClean="0"/>
              <a:t>127</a:t>
            </a:fld>
            <a:endParaRPr lang="en-US"/>
          </a:p>
        </p:txBody>
      </p:sp>
      <p:pic>
        <p:nvPicPr>
          <p:cNvPr id="1026" name="Picture 2" descr="Finding Your Retirement Paradise">
            <a:extLst>
              <a:ext uri="{FF2B5EF4-FFF2-40B4-BE49-F238E27FC236}">
                <a16:creationId xmlns:a16="http://schemas.microsoft.com/office/drawing/2014/main" id="{0D7046A2-E3D0-189A-B481-3DE640EBB4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90882" y="2092499"/>
            <a:ext cx="4016807" cy="267300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629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61D2-5018-DE66-5622-D73D499A880F}"/>
              </a:ext>
            </a:extLst>
          </p:cNvPr>
          <p:cNvSpPr>
            <a:spLocks noGrp="1"/>
          </p:cNvSpPr>
          <p:nvPr>
            <p:ph type="title"/>
          </p:nvPr>
        </p:nvSpPr>
        <p:spPr>
          <a:xfrm>
            <a:off x="1484310" y="0"/>
            <a:ext cx="10018713" cy="1752599"/>
          </a:xfrm>
        </p:spPr>
        <p:txBody>
          <a:bodyPr/>
          <a:lstStyle/>
          <a:p>
            <a:r>
              <a:rPr lang="en-US" dirty="0"/>
              <a:t>Terminal Leave Payments</a:t>
            </a:r>
          </a:p>
        </p:txBody>
      </p:sp>
      <p:sp>
        <p:nvSpPr>
          <p:cNvPr id="3" name="Content Placeholder 2">
            <a:extLst>
              <a:ext uri="{FF2B5EF4-FFF2-40B4-BE49-F238E27FC236}">
                <a16:creationId xmlns:a16="http://schemas.microsoft.com/office/drawing/2014/main" id="{BAA666C1-BA1D-7C65-C9CD-11E9D4F550BA}"/>
              </a:ext>
            </a:extLst>
          </p:cNvPr>
          <p:cNvSpPr>
            <a:spLocks noGrp="1"/>
          </p:cNvSpPr>
          <p:nvPr>
            <p:ph idx="1"/>
          </p:nvPr>
        </p:nvSpPr>
        <p:spPr>
          <a:xfrm>
            <a:off x="1888349" y="1258052"/>
            <a:ext cx="9467546" cy="5103627"/>
          </a:xfrm>
        </p:spPr>
        <p:txBody>
          <a:bodyPr>
            <a:normAutofit/>
          </a:bodyPr>
          <a:lstStyle/>
          <a:p>
            <a:r>
              <a:rPr lang="en-US" sz="2800" dirty="0"/>
              <a:t>Lump sum terminal leave payment includes:</a:t>
            </a:r>
          </a:p>
          <a:p>
            <a:pPr lvl="1"/>
            <a:r>
              <a:rPr lang="en-US" sz="2400" dirty="0"/>
              <a:t>accumulated AL up to maximum carryover (</a:t>
            </a:r>
            <a:r>
              <a:rPr lang="en-US" sz="2000" dirty="0"/>
              <a:t>normally 440 hours, but expanded to 520 hours into the 2026 leave year)</a:t>
            </a:r>
          </a:p>
          <a:p>
            <a:pPr lvl="1"/>
            <a:r>
              <a:rPr lang="en-US" sz="2400" dirty="0"/>
              <a:t>unused donated leave</a:t>
            </a:r>
          </a:p>
          <a:p>
            <a:pPr lvl="1"/>
            <a:r>
              <a:rPr lang="en-US" sz="2400" dirty="0"/>
              <a:t>holidays that fall within the terminal leave period (for FTRs and PTRs)</a:t>
            </a:r>
          </a:p>
          <a:p>
            <a:r>
              <a:rPr lang="en-US" sz="2800" dirty="0"/>
              <a:t>Leave in excess of the carryover will be </a:t>
            </a:r>
            <a:r>
              <a:rPr lang="en-US" sz="2800" u="sng" dirty="0"/>
              <a:t>forfeited</a:t>
            </a:r>
            <a:endParaRPr lang="en-US" sz="2800" dirty="0"/>
          </a:p>
          <a:p>
            <a:pPr lvl="1"/>
            <a:r>
              <a:rPr lang="en-US" sz="2400" dirty="0"/>
              <a:t>Any part of the unused AL earned during the leave year of separation that is in excess of the carryover is granted prior to separation. AL would need to be requested. See ELM 512.732b</a:t>
            </a:r>
          </a:p>
        </p:txBody>
      </p:sp>
      <p:sp>
        <p:nvSpPr>
          <p:cNvPr id="4" name="Slide Number Placeholder 3">
            <a:extLst>
              <a:ext uri="{FF2B5EF4-FFF2-40B4-BE49-F238E27FC236}">
                <a16:creationId xmlns:a16="http://schemas.microsoft.com/office/drawing/2014/main" id="{9C9FCC28-726E-80A6-A9DC-62AD895713EE}"/>
              </a:ext>
            </a:extLst>
          </p:cNvPr>
          <p:cNvSpPr>
            <a:spLocks noGrp="1"/>
          </p:cNvSpPr>
          <p:nvPr>
            <p:ph type="sldNum" sz="quarter" idx="12"/>
          </p:nvPr>
        </p:nvSpPr>
        <p:spPr/>
        <p:txBody>
          <a:bodyPr/>
          <a:lstStyle/>
          <a:p>
            <a:fld id="{2DEA1BFF-5034-4F1A-B5F9-11EA113F3039}" type="slidenum">
              <a:rPr lang="en-US" smtClean="0"/>
              <a:t>128</a:t>
            </a:fld>
            <a:endParaRPr lang="en-US"/>
          </a:p>
        </p:txBody>
      </p:sp>
    </p:spTree>
    <p:extLst>
      <p:ext uri="{BB962C8B-B14F-4D97-AF65-F5344CB8AC3E}">
        <p14:creationId xmlns:p14="http://schemas.microsoft.com/office/powerpoint/2010/main" val="27315712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ABA3-4CFF-9C6B-F778-19689BE4E487}"/>
              </a:ext>
            </a:extLst>
          </p:cNvPr>
          <p:cNvSpPr>
            <a:spLocks noGrp="1"/>
          </p:cNvSpPr>
          <p:nvPr>
            <p:ph type="title"/>
          </p:nvPr>
        </p:nvSpPr>
        <p:spPr>
          <a:xfrm>
            <a:off x="1484309" y="0"/>
            <a:ext cx="10018713" cy="1752599"/>
          </a:xfrm>
        </p:spPr>
        <p:txBody>
          <a:bodyPr/>
          <a:lstStyle/>
          <a:p>
            <a:r>
              <a:rPr lang="en-US" dirty="0"/>
              <a:t>Direct Deposit</a:t>
            </a:r>
          </a:p>
        </p:txBody>
      </p:sp>
      <p:sp>
        <p:nvSpPr>
          <p:cNvPr id="3" name="Content Placeholder 2">
            <a:extLst>
              <a:ext uri="{FF2B5EF4-FFF2-40B4-BE49-F238E27FC236}">
                <a16:creationId xmlns:a16="http://schemas.microsoft.com/office/drawing/2014/main" id="{991E58D7-C22B-9957-09F6-B27A8CD8A3B4}"/>
              </a:ext>
            </a:extLst>
          </p:cNvPr>
          <p:cNvSpPr>
            <a:spLocks noGrp="1"/>
          </p:cNvSpPr>
          <p:nvPr>
            <p:ph idx="1"/>
          </p:nvPr>
        </p:nvSpPr>
        <p:spPr>
          <a:xfrm>
            <a:off x="1346087" y="1171953"/>
            <a:ext cx="10018713" cy="5275825"/>
          </a:xfrm>
        </p:spPr>
        <p:txBody>
          <a:bodyPr>
            <a:normAutofit/>
          </a:bodyPr>
          <a:lstStyle/>
          <a:p>
            <a:r>
              <a:rPr lang="en-US" sz="2800" dirty="0"/>
              <a:t>OPM requires direct deposit of monthly annuity </a:t>
            </a:r>
          </a:p>
          <a:p>
            <a:r>
              <a:rPr lang="en-US" sz="2800" dirty="0"/>
              <a:t>Deposit can be to an account at a financial institution such as a credit union or bank</a:t>
            </a:r>
          </a:p>
          <a:p>
            <a:r>
              <a:rPr lang="en-US" sz="2800" dirty="0"/>
              <a:t>Or deposit can be to a Direct Express Card</a:t>
            </a:r>
          </a:p>
          <a:p>
            <a:pPr lvl="1"/>
            <a:r>
              <a:rPr lang="en-US" sz="2400" dirty="0"/>
              <a:t>Can be used to make purchases at stores or financial institutions that accept MasterCard. There are no fees for the deposit into the card each month, and no charge for using the card to make purchases.</a:t>
            </a:r>
          </a:p>
          <a:p>
            <a:pPr lvl="1"/>
            <a:r>
              <a:rPr lang="en-US" sz="2400" dirty="0"/>
              <a:t>Go to </a:t>
            </a:r>
            <a:r>
              <a:rPr lang="en-US" sz="2400" dirty="0">
                <a:solidFill>
                  <a:schemeClr val="accent1"/>
                </a:solidFill>
                <a:hlinkClick r:id="rId3">
                  <a:extLst>
                    <a:ext uri="{A12FA001-AC4F-418D-AE19-62706E023703}">
                      <ahyp:hlinkClr xmlns:ahyp="http://schemas.microsoft.com/office/drawing/2018/hyperlinkcolor" val="tx"/>
                    </a:ext>
                  </a:extLst>
                </a:hlinkClick>
              </a:rPr>
              <a:t>www.GoDirect.gov</a:t>
            </a:r>
            <a:r>
              <a:rPr lang="en-US" sz="2400" dirty="0">
                <a:solidFill>
                  <a:schemeClr val="accent1"/>
                </a:solidFill>
              </a:rPr>
              <a:t> </a:t>
            </a:r>
            <a:r>
              <a:rPr lang="en-US" sz="2400" dirty="0"/>
              <a:t>for information about fees and the surcharge-free network.</a:t>
            </a:r>
          </a:p>
        </p:txBody>
      </p:sp>
      <p:sp>
        <p:nvSpPr>
          <p:cNvPr id="4" name="Slide Number Placeholder 3">
            <a:extLst>
              <a:ext uri="{FF2B5EF4-FFF2-40B4-BE49-F238E27FC236}">
                <a16:creationId xmlns:a16="http://schemas.microsoft.com/office/drawing/2014/main" id="{B00D125F-5153-9A99-88A8-372506CE10AB}"/>
              </a:ext>
            </a:extLst>
          </p:cNvPr>
          <p:cNvSpPr>
            <a:spLocks noGrp="1"/>
          </p:cNvSpPr>
          <p:nvPr>
            <p:ph type="sldNum" sz="quarter" idx="12"/>
          </p:nvPr>
        </p:nvSpPr>
        <p:spPr/>
        <p:txBody>
          <a:bodyPr/>
          <a:lstStyle/>
          <a:p>
            <a:fld id="{2DEA1BFF-5034-4F1A-B5F9-11EA113F3039}" type="slidenum">
              <a:rPr lang="en-US" smtClean="0"/>
              <a:t>129</a:t>
            </a:fld>
            <a:endParaRPr lang="en-US"/>
          </a:p>
        </p:txBody>
      </p:sp>
    </p:spTree>
    <p:extLst>
      <p:ext uri="{BB962C8B-B14F-4D97-AF65-F5344CB8AC3E}">
        <p14:creationId xmlns:p14="http://schemas.microsoft.com/office/powerpoint/2010/main" val="2852870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C30E-69BB-4C5E-8A97-E1E19DDA1A4B}"/>
              </a:ext>
            </a:extLst>
          </p:cNvPr>
          <p:cNvSpPr>
            <a:spLocks noGrp="1"/>
          </p:cNvSpPr>
          <p:nvPr>
            <p:ph type="title"/>
          </p:nvPr>
        </p:nvSpPr>
        <p:spPr>
          <a:xfrm>
            <a:off x="4199860" y="190500"/>
            <a:ext cx="7303163" cy="1752599"/>
          </a:xfrm>
        </p:spPr>
        <p:txBody>
          <a:bodyPr/>
          <a:lstStyle/>
          <a:p>
            <a:r>
              <a:rPr lang="en-US" dirty="0"/>
              <a:t>Creditable Service for Eligibility</a:t>
            </a:r>
          </a:p>
        </p:txBody>
      </p:sp>
      <p:sp>
        <p:nvSpPr>
          <p:cNvPr id="3" name="Content Placeholder 2">
            <a:extLst>
              <a:ext uri="{FF2B5EF4-FFF2-40B4-BE49-F238E27FC236}">
                <a16:creationId xmlns:a16="http://schemas.microsoft.com/office/drawing/2014/main" id="{ACCE4A93-8C1F-4B5D-8E97-D0B5868F163B}"/>
              </a:ext>
            </a:extLst>
          </p:cNvPr>
          <p:cNvSpPr>
            <a:spLocks noGrp="1"/>
          </p:cNvSpPr>
          <p:nvPr>
            <p:ph idx="1"/>
          </p:nvPr>
        </p:nvSpPr>
        <p:spPr>
          <a:xfrm>
            <a:off x="1877172" y="1819928"/>
            <a:ext cx="9350267" cy="4170374"/>
          </a:xfrm>
        </p:spPr>
        <p:txBody>
          <a:bodyPr>
            <a:normAutofit/>
          </a:bodyPr>
          <a:lstStyle/>
          <a:p>
            <a:r>
              <a:rPr lang="en-US" sz="3200" dirty="0"/>
              <a:t>For </a:t>
            </a:r>
            <a:r>
              <a:rPr lang="en-US" sz="3200" u="sng" dirty="0"/>
              <a:t>eligibility</a:t>
            </a:r>
            <a:r>
              <a:rPr lang="en-US" sz="3200" dirty="0"/>
              <a:t> purposes, combine:</a:t>
            </a:r>
          </a:p>
          <a:p>
            <a:pPr lvl="1"/>
            <a:r>
              <a:rPr lang="en-US" sz="2800" dirty="0"/>
              <a:t>FERS service</a:t>
            </a:r>
          </a:p>
          <a:p>
            <a:pPr lvl="1"/>
            <a:r>
              <a:rPr lang="en-US" sz="2800" dirty="0"/>
              <a:t>Military service (if deposit made) </a:t>
            </a:r>
            <a:endParaRPr lang="en-US" sz="2800" dirty="0">
              <a:solidFill>
                <a:srgbClr val="00B050"/>
              </a:solidFill>
            </a:endParaRPr>
          </a:p>
          <a:p>
            <a:pPr lvl="1"/>
            <a:r>
              <a:rPr lang="en-US" sz="2800" dirty="0"/>
              <a:t>Non-career service (if deposit made)</a:t>
            </a:r>
          </a:p>
          <a:p>
            <a:pPr lvl="1"/>
            <a:r>
              <a:rPr lang="en-US" sz="2800" dirty="0">
                <a:solidFill>
                  <a:srgbClr val="FF0000"/>
                </a:solidFill>
              </a:rPr>
              <a:t>Subtract</a:t>
            </a:r>
            <a:r>
              <a:rPr lang="en-US" sz="2800" dirty="0"/>
              <a:t> LWOP in excess of six months in a calendar year </a:t>
            </a:r>
          </a:p>
        </p:txBody>
      </p:sp>
      <p:sp>
        <p:nvSpPr>
          <p:cNvPr id="5" name="Slide Number Placeholder 4">
            <a:extLst>
              <a:ext uri="{FF2B5EF4-FFF2-40B4-BE49-F238E27FC236}">
                <a16:creationId xmlns:a16="http://schemas.microsoft.com/office/drawing/2014/main" id="{F720C27C-F585-A9E7-38B3-FD1BAC0F417E}"/>
              </a:ext>
            </a:extLst>
          </p:cNvPr>
          <p:cNvSpPr>
            <a:spLocks noGrp="1"/>
          </p:cNvSpPr>
          <p:nvPr>
            <p:ph type="sldNum" sz="quarter" idx="12"/>
          </p:nvPr>
        </p:nvSpPr>
        <p:spPr/>
        <p:txBody>
          <a:bodyPr/>
          <a:lstStyle/>
          <a:p>
            <a:fld id="{2DEA1BFF-5034-4F1A-B5F9-11EA113F3039}" type="slidenum">
              <a:rPr lang="en-US" smtClean="0"/>
              <a:t>13</a:t>
            </a:fld>
            <a:endParaRPr lang="en-US"/>
          </a:p>
        </p:txBody>
      </p:sp>
      <p:pic>
        <p:nvPicPr>
          <p:cNvPr id="6" name="Picture 5">
            <a:extLst>
              <a:ext uri="{FF2B5EF4-FFF2-40B4-BE49-F238E27FC236}">
                <a16:creationId xmlns:a16="http://schemas.microsoft.com/office/drawing/2014/main" id="{E5BD411F-D529-F8B6-7C34-89494BCE62D0}"/>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85303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A800-82CD-67C5-DCBE-3138421D1670}"/>
              </a:ext>
            </a:extLst>
          </p:cNvPr>
          <p:cNvSpPr>
            <a:spLocks noGrp="1"/>
          </p:cNvSpPr>
          <p:nvPr>
            <p:ph type="title"/>
          </p:nvPr>
        </p:nvSpPr>
        <p:spPr>
          <a:xfrm>
            <a:off x="1484311" y="154009"/>
            <a:ext cx="10018713" cy="1185333"/>
          </a:xfrm>
        </p:spPr>
        <p:txBody>
          <a:bodyPr>
            <a:normAutofit/>
          </a:bodyPr>
          <a:lstStyle/>
          <a:p>
            <a:r>
              <a:rPr lang="en-US" dirty="0"/>
              <a:t>Post-Retirement Debt Collection</a:t>
            </a:r>
          </a:p>
        </p:txBody>
      </p:sp>
      <p:sp>
        <p:nvSpPr>
          <p:cNvPr id="3" name="Content Placeholder 2">
            <a:extLst>
              <a:ext uri="{FF2B5EF4-FFF2-40B4-BE49-F238E27FC236}">
                <a16:creationId xmlns:a16="http://schemas.microsoft.com/office/drawing/2014/main" id="{2C866A18-DF6A-0AAF-4023-C4E12CED779B}"/>
              </a:ext>
            </a:extLst>
          </p:cNvPr>
          <p:cNvSpPr>
            <a:spLocks noGrp="1"/>
          </p:cNvSpPr>
          <p:nvPr>
            <p:ph idx="1"/>
          </p:nvPr>
        </p:nvSpPr>
        <p:spPr>
          <a:xfrm>
            <a:off x="1484311" y="1148316"/>
            <a:ext cx="7542732" cy="5188689"/>
          </a:xfrm>
        </p:spPr>
        <p:txBody>
          <a:bodyPr>
            <a:normAutofit/>
          </a:bodyPr>
          <a:lstStyle/>
          <a:p>
            <a:r>
              <a:rPr lang="en-US" sz="2800" dirty="0"/>
              <a:t>If you receive notice from USPS after separation that you owe money, immediately contact your branch and your NBA office. Two ways to appeal:</a:t>
            </a:r>
          </a:p>
          <a:p>
            <a:pPr lvl="1"/>
            <a:r>
              <a:rPr lang="en-US" sz="2400" u="sng" dirty="0"/>
              <a:t>30-day</a:t>
            </a:r>
            <a:r>
              <a:rPr lang="en-US" sz="2400" dirty="0"/>
              <a:t> time limit to appeal through the Debt Collection Act which requires USPS to provide appeal rights.</a:t>
            </a:r>
          </a:p>
          <a:p>
            <a:pPr lvl="1"/>
            <a:r>
              <a:rPr lang="en-US" sz="2400" dirty="0"/>
              <a:t>Or file a grievance which must be received </a:t>
            </a:r>
            <a:r>
              <a:rPr lang="en-US" sz="2400" u="sng" dirty="0"/>
              <a:t>at</a:t>
            </a:r>
            <a:r>
              <a:rPr lang="en-US" sz="2400" dirty="0"/>
              <a:t> Step B within </a:t>
            </a:r>
            <a:r>
              <a:rPr lang="en-US" sz="2400" u="sng" dirty="0"/>
              <a:t>30 days </a:t>
            </a:r>
            <a:r>
              <a:rPr lang="en-US" sz="2400" dirty="0"/>
              <a:t>from the date the retiree first learned, or may reasonably have been expected to have learned, of the Postal Service’s intent to collect the debt. </a:t>
            </a:r>
          </a:p>
        </p:txBody>
      </p:sp>
      <p:pic>
        <p:nvPicPr>
          <p:cNvPr id="7170" name="Picture 2" descr="30 days - Free time and date icons">
            <a:extLst>
              <a:ext uri="{FF2B5EF4-FFF2-40B4-BE49-F238E27FC236}">
                <a16:creationId xmlns:a16="http://schemas.microsoft.com/office/drawing/2014/main" id="{509E2E3B-A7BC-3810-8ABE-43860137F23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95795" y="2445489"/>
            <a:ext cx="2307228" cy="2307228"/>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CC938EB-0AEC-9096-9F64-501234E10CE4}"/>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130</a:t>
            </a:fld>
            <a:endParaRPr lang="en-US"/>
          </a:p>
        </p:txBody>
      </p:sp>
    </p:spTree>
    <p:extLst>
      <p:ext uri="{BB962C8B-B14F-4D97-AF65-F5344CB8AC3E}">
        <p14:creationId xmlns:p14="http://schemas.microsoft.com/office/powerpoint/2010/main" val="22176014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319DB4E9-4FBF-8E38-A845-5155080E5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19A00-8AB6-B8B0-4C67-3016BD0C596A}"/>
              </a:ext>
            </a:extLst>
          </p:cNvPr>
          <p:cNvSpPr>
            <a:spLocks noGrp="1"/>
          </p:cNvSpPr>
          <p:nvPr>
            <p:ph type="title"/>
          </p:nvPr>
        </p:nvSpPr>
        <p:spPr>
          <a:xfrm>
            <a:off x="1484310" y="135"/>
            <a:ext cx="10018713" cy="1752599"/>
          </a:xfrm>
        </p:spPr>
        <p:txBody>
          <a:bodyPr>
            <a:normAutofit/>
          </a:bodyPr>
          <a:lstStyle/>
          <a:p>
            <a:r>
              <a:rPr lang="en-US" dirty="0"/>
              <a:t>Post-Retirement Debt Collection</a:t>
            </a:r>
          </a:p>
        </p:txBody>
      </p:sp>
      <p:pic>
        <p:nvPicPr>
          <p:cNvPr id="8194" name="Picture 2" descr="Why Civil Monetary Penalty Insurance is ...">
            <a:extLst>
              <a:ext uri="{FF2B5EF4-FFF2-40B4-BE49-F238E27FC236}">
                <a16:creationId xmlns:a16="http://schemas.microsoft.com/office/drawing/2014/main" id="{6236FD35-7CE4-D24B-32C7-134F03A5BD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09624" y="2354438"/>
            <a:ext cx="3959211" cy="2634674"/>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9A34D3-C033-1A23-3DFE-4659756EBD1E}"/>
              </a:ext>
            </a:extLst>
          </p:cNvPr>
          <p:cNvSpPr>
            <a:spLocks noGrp="1"/>
          </p:cNvSpPr>
          <p:nvPr>
            <p:ph idx="1"/>
          </p:nvPr>
        </p:nvSpPr>
        <p:spPr>
          <a:xfrm>
            <a:off x="6016336" y="2105247"/>
            <a:ext cx="5486687" cy="3685953"/>
          </a:xfrm>
        </p:spPr>
        <p:txBody>
          <a:bodyPr anchor="t">
            <a:normAutofit/>
          </a:bodyPr>
          <a:lstStyle/>
          <a:p>
            <a:r>
              <a:rPr lang="en-US" sz="2800" dirty="0"/>
              <a:t>If you do not timely appeal (or pay/make a payment plan), USPS will advise the U.S. Treasury, which will deduct the debt from your retirement, income tax, social security, etc., without any appeal rights. Treasury will add interest and penalties.</a:t>
            </a:r>
          </a:p>
        </p:txBody>
      </p:sp>
      <p:sp>
        <p:nvSpPr>
          <p:cNvPr id="4" name="Slide Number Placeholder 3">
            <a:extLst>
              <a:ext uri="{FF2B5EF4-FFF2-40B4-BE49-F238E27FC236}">
                <a16:creationId xmlns:a16="http://schemas.microsoft.com/office/drawing/2014/main" id="{E8C6FC76-6E90-B1B0-41F6-DE4449259543}"/>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131</a:t>
            </a:fld>
            <a:endParaRPr lang="en-US"/>
          </a:p>
        </p:txBody>
      </p:sp>
    </p:spTree>
    <p:extLst>
      <p:ext uri="{BB962C8B-B14F-4D97-AF65-F5344CB8AC3E}">
        <p14:creationId xmlns:p14="http://schemas.microsoft.com/office/powerpoint/2010/main" val="30196960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3C10-B393-AB35-DEF1-31994C9BC819}"/>
              </a:ext>
            </a:extLst>
          </p:cNvPr>
          <p:cNvSpPr>
            <a:spLocks noGrp="1"/>
          </p:cNvSpPr>
          <p:nvPr>
            <p:ph type="title"/>
          </p:nvPr>
        </p:nvSpPr>
        <p:spPr>
          <a:xfrm>
            <a:off x="1484312" y="685800"/>
            <a:ext cx="4278928" cy="1752599"/>
          </a:xfrm>
        </p:spPr>
        <p:txBody>
          <a:bodyPr>
            <a:normAutofit/>
          </a:bodyPr>
          <a:lstStyle/>
          <a:p>
            <a:r>
              <a:rPr lang="en-US" dirty="0"/>
              <a:t>OPM Services Online</a:t>
            </a:r>
          </a:p>
        </p:txBody>
      </p:sp>
      <p:sp>
        <p:nvSpPr>
          <p:cNvPr id="3" name="Content Placeholder 2">
            <a:extLst>
              <a:ext uri="{FF2B5EF4-FFF2-40B4-BE49-F238E27FC236}">
                <a16:creationId xmlns:a16="http://schemas.microsoft.com/office/drawing/2014/main" id="{24D3F596-FEE8-6EEB-B6B3-9A8C57707625}"/>
              </a:ext>
            </a:extLst>
          </p:cNvPr>
          <p:cNvSpPr>
            <a:spLocks noGrp="1"/>
          </p:cNvSpPr>
          <p:nvPr>
            <p:ph idx="1"/>
          </p:nvPr>
        </p:nvSpPr>
        <p:spPr>
          <a:xfrm>
            <a:off x="1484310" y="2264735"/>
            <a:ext cx="4944452" cy="3602396"/>
          </a:xfrm>
        </p:spPr>
        <p:txBody>
          <a:bodyPr>
            <a:normAutofit/>
          </a:bodyPr>
          <a:lstStyle/>
          <a:p>
            <a:r>
              <a:rPr lang="en-US" sz="2800" dirty="0"/>
              <a:t>Sign up!</a:t>
            </a:r>
          </a:p>
          <a:p>
            <a:r>
              <a:rPr lang="en-US" sz="2800" dirty="0">
                <a:solidFill>
                  <a:schemeClr val="accent1"/>
                </a:solidFill>
                <a:hlinkClick r:id="rId4">
                  <a:extLst>
                    <a:ext uri="{A12FA001-AC4F-418D-AE19-62706E023703}">
                      <ahyp:hlinkClr xmlns:ahyp="http://schemas.microsoft.com/office/drawing/2018/hyperlinkcolor" val="tx"/>
                    </a:ext>
                  </a:extLst>
                </a:hlinkClick>
              </a:rPr>
              <a:t>www.servicesonline.opm.gov/</a:t>
            </a:r>
            <a:endParaRPr lang="en-US" sz="2800" dirty="0">
              <a:solidFill>
                <a:schemeClr val="accent1"/>
              </a:solidFill>
            </a:endParaRPr>
          </a:p>
          <a:p>
            <a:r>
              <a:rPr lang="en-US" sz="2800" dirty="0"/>
              <a:t>You need your CSA number and a temporary password, so you can’t sign up until you receive those from OPM.</a:t>
            </a:r>
          </a:p>
        </p:txBody>
      </p:sp>
      <p:sp>
        <p:nvSpPr>
          <p:cNvPr id="5" name="Slide Number Placeholder 4">
            <a:extLst>
              <a:ext uri="{FF2B5EF4-FFF2-40B4-BE49-F238E27FC236}">
                <a16:creationId xmlns:a16="http://schemas.microsoft.com/office/drawing/2014/main" id="{1DBEC6E8-520F-D904-1D6B-C6869AC182C3}"/>
              </a:ext>
            </a:extLst>
          </p:cNvPr>
          <p:cNvSpPr>
            <a:spLocks noGrp="1"/>
          </p:cNvSpPr>
          <p:nvPr>
            <p:ph type="sldNum" sz="quarter" idx="12"/>
          </p:nvPr>
        </p:nvSpPr>
        <p:spPr/>
        <p:txBody>
          <a:bodyPr/>
          <a:lstStyle/>
          <a:p>
            <a:fld id="{2DEA1BFF-5034-4F1A-B5F9-11EA113F3039}" type="slidenum">
              <a:rPr lang="en-US" smtClean="0"/>
              <a:t>132</a:t>
            </a:fld>
            <a:endParaRPr lang="en-US"/>
          </a:p>
        </p:txBody>
      </p:sp>
      <p:pic>
        <p:nvPicPr>
          <p:cNvPr id="4" name="Picture 3">
            <a:extLst>
              <a:ext uri="{FF2B5EF4-FFF2-40B4-BE49-F238E27FC236}">
                <a16:creationId xmlns:a16="http://schemas.microsoft.com/office/drawing/2014/main" id="{355EF992-D56E-79F9-140F-B33E6F4EC844}"/>
              </a:ext>
            </a:extLst>
          </p:cNvPr>
          <p:cNvPicPr>
            <a:picLocks noChangeAspect="1"/>
          </p:cNvPicPr>
          <p:nvPr/>
        </p:nvPicPr>
        <p:blipFill rotWithShape="1">
          <a:blip r:embed="rId5"/>
          <a:srcRect l="37938" r="15618" b="-1"/>
          <a:stretch/>
        </p:blipFill>
        <p:spPr>
          <a:xfrm>
            <a:off x="7083756" y="685800"/>
            <a:ext cx="4269557" cy="40918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3151556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B7B4-E163-B367-DB52-A84C574EF4E3}"/>
              </a:ext>
            </a:extLst>
          </p:cNvPr>
          <p:cNvSpPr>
            <a:spLocks noGrp="1"/>
          </p:cNvSpPr>
          <p:nvPr>
            <p:ph type="title"/>
          </p:nvPr>
        </p:nvSpPr>
        <p:spPr>
          <a:xfrm>
            <a:off x="1484312" y="0"/>
            <a:ext cx="10018713" cy="1752599"/>
          </a:xfrm>
        </p:spPr>
        <p:txBody>
          <a:bodyPr/>
          <a:lstStyle/>
          <a:p>
            <a:r>
              <a:rPr lang="en-US" dirty="0"/>
              <a:t>OPM Services Online</a:t>
            </a:r>
          </a:p>
        </p:txBody>
      </p:sp>
      <p:sp>
        <p:nvSpPr>
          <p:cNvPr id="3" name="Content Placeholder 2">
            <a:extLst>
              <a:ext uri="{FF2B5EF4-FFF2-40B4-BE49-F238E27FC236}">
                <a16:creationId xmlns:a16="http://schemas.microsoft.com/office/drawing/2014/main" id="{94C74AD9-2E5E-37A2-58F9-5E808ADA6945}"/>
              </a:ext>
            </a:extLst>
          </p:cNvPr>
          <p:cNvSpPr>
            <a:spLocks noGrp="1"/>
          </p:cNvSpPr>
          <p:nvPr>
            <p:ph sz="half" idx="1"/>
          </p:nvPr>
        </p:nvSpPr>
        <p:spPr>
          <a:xfrm>
            <a:off x="2126512" y="1616149"/>
            <a:ext cx="9005776" cy="4391246"/>
          </a:xfrm>
        </p:spPr>
        <p:txBody>
          <a:bodyPr>
            <a:normAutofit/>
          </a:bodyPr>
          <a:lstStyle/>
          <a:p>
            <a:r>
              <a:rPr lang="en-US" sz="2800" dirty="0"/>
              <a:t>View/print 1099-R tax forms</a:t>
            </a:r>
          </a:p>
          <a:p>
            <a:r>
              <a:rPr lang="en-US" sz="2800" dirty="0"/>
              <a:t>Change federal and state income tax withholding</a:t>
            </a:r>
          </a:p>
          <a:p>
            <a:r>
              <a:rPr lang="en-US" sz="2800" dirty="0"/>
              <a:t>View/print annuity statement and verification of income</a:t>
            </a:r>
          </a:p>
          <a:p>
            <a:r>
              <a:rPr lang="en-US" sz="2800" dirty="0"/>
              <a:t>View/print a year-to-date summary of payments</a:t>
            </a:r>
          </a:p>
          <a:p>
            <a:r>
              <a:rPr lang="en-US" sz="2800" dirty="0"/>
              <a:t>View/print verification of life insurance (FEGLI)</a:t>
            </a:r>
          </a:p>
          <a:p>
            <a:r>
              <a:rPr lang="en-US" sz="2800" dirty="0"/>
              <a:t>Change mailing address</a:t>
            </a:r>
          </a:p>
          <a:p>
            <a:r>
              <a:rPr lang="en-US" sz="2800" dirty="0"/>
              <a:t>Change password</a:t>
            </a:r>
          </a:p>
        </p:txBody>
      </p:sp>
      <p:sp>
        <p:nvSpPr>
          <p:cNvPr id="5" name="Slide Number Placeholder 4">
            <a:extLst>
              <a:ext uri="{FF2B5EF4-FFF2-40B4-BE49-F238E27FC236}">
                <a16:creationId xmlns:a16="http://schemas.microsoft.com/office/drawing/2014/main" id="{EF435D44-E6A3-258B-DB22-99E5BCFA1AAB}"/>
              </a:ext>
            </a:extLst>
          </p:cNvPr>
          <p:cNvSpPr>
            <a:spLocks noGrp="1"/>
          </p:cNvSpPr>
          <p:nvPr>
            <p:ph type="sldNum" sz="quarter" idx="12"/>
          </p:nvPr>
        </p:nvSpPr>
        <p:spPr/>
        <p:txBody>
          <a:bodyPr/>
          <a:lstStyle/>
          <a:p>
            <a:fld id="{2DEA1BFF-5034-4F1A-B5F9-11EA113F3039}" type="slidenum">
              <a:rPr lang="en-US" smtClean="0"/>
              <a:t>133</a:t>
            </a:fld>
            <a:endParaRPr lang="en-US"/>
          </a:p>
        </p:txBody>
      </p:sp>
    </p:spTree>
    <p:extLst>
      <p:ext uri="{BB962C8B-B14F-4D97-AF65-F5344CB8AC3E}">
        <p14:creationId xmlns:p14="http://schemas.microsoft.com/office/powerpoint/2010/main" val="3505297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C344-DCAF-8F66-8E22-29F7C85B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575B1-F2CB-E65B-6A75-F4D9C789A6DD}"/>
              </a:ext>
            </a:extLst>
          </p:cNvPr>
          <p:cNvSpPr>
            <a:spLocks noGrp="1"/>
          </p:cNvSpPr>
          <p:nvPr>
            <p:ph type="title"/>
          </p:nvPr>
        </p:nvSpPr>
        <p:spPr>
          <a:xfrm>
            <a:off x="1484310" y="0"/>
            <a:ext cx="10018713" cy="1752599"/>
          </a:xfrm>
        </p:spPr>
        <p:txBody>
          <a:bodyPr/>
          <a:lstStyle/>
          <a:p>
            <a:r>
              <a:rPr lang="en-US" dirty="0"/>
              <a:t>OPM Services Online</a:t>
            </a:r>
          </a:p>
        </p:txBody>
      </p:sp>
      <p:sp>
        <p:nvSpPr>
          <p:cNvPr id="4" name="Content Placeholder 3">
            <a:extLst>
              <a:ext uri="{FF2B5EF4-FFF2-40B4-BE49-F238E27FC236}">
                <a16:creationId xmlns:a16="http://schemas.microsoft.com/office/drawing/2014/main" id="{8C3BCFEE-ED65-AC70-9DC4-A68F6212ECC0}"/>
              </a:ext>
            </a:extLst>
          </p:cNvPr>
          <p:cNvSpPr>
            <a:spLocks noGrp="1"/>
          </p:cNvSpPr>
          <p:nvPr>
            <p:ph sz="half" idx="2"/>
          </p:nvPr>
        </p:nvSpPr>
        <p:spPr>
          <a:xfrm>
            <a:off x="1892595" y="1520457"/>
            <a:ext cx="9610428" cy="4727944"/>
          </a:xfrm>
        </p:spPr>
        <p:txBody>
          <a:bodyPr>
            <a:normAutofit/>
          </a:bodyPr>
          <a:lstStyle/>
          <a:p>
            <a:r>
              <a:rPr lang="en-US" sz="2800" dirty="0"/>
              <a:t>View the status of case while in interim pay</a:t>
            </a:r>
          </a:p>
          <a:p>
            <a:r>
              <a:rPr lang="en-US" sz="2800" dirty="0"/>
              <a:t>Establish an allotment to an organization</a:t>
            </a:r>
          </a:p>
          <a:p>
            <a:r>
              <a:rPr lang="en-US" sz="2800" dirty="0"/>
              <a:t>Request duplicate annuity booklet</a:t>
            </a:r>
          </a:p>
          <a:p>
            <a:r>
              <a:rPr lang="en-US" sz="2800" dirty="0"/>
              <a:t>Set up a checking or savings allotment</a:t>
            </a:r>
          </a:p>
          <a:p>
            <a:r>
              <a:rPr lang="en-US" sz="2800" dirty="0"/>
              <a:t>Sign up for direct deposit of annuity payment</a:t>
            </a:r>
          </a:p>
          <a:p>
            <a:r>
              <a:rPr lang="en-US" sz="2800" dirty="0"/>
              <a:t>Update email address/opt-in to receive information electronically</a:t>
            </a:r>
          </a:p>
          <a:p>
            <a:r>
              <a:rPr lang="en-US" sz="2800" dirty="0"/>
              <a:t>View/print retirement services reference card (ID card)</a:t>
            </a:r>
          </a:p>
        </p:txBody>
      </p:sp>
      <p:sp>
        <p:nvSpPr>
          <p:cNvPr id="5" name="Slide Number Placeholder 4">
            <a:extLst>
              <a:ext uri="{FF2B5EF4-FFF2-40B4-BE49-F238E27FC236}">
                <a16:creationId xmlns:a16="http://schemas.microsoft.com/office/drawing/2014/main" id="{292ABAD1-7DAA-F00B-F930-C8DAACDE3210}"/>
              </a:ext>
            </a:extLst>
          </p:cNvPr>
          <p:cNvSpPr>
            <a:spLocks noGrp="1"/>
          </p:cNvSpPr>
          <p:nvPr>
            <p:ph type="sldNum" sz="quarter" idx="12"/>
          </p:nvPr>
        </p:nvSpPr>
        <p:spPr/>
        <p:txBody>
          <a:bodyPr/>
          <a:lstStyle/>
          <a:p>
            <a:fld id="{2DEA1BFF-5034-4F1A-B5F9-11EA113F3039}" type="slidenum">
              <a:rPr lang="en-US" smtClean="0"/>
              <a:t>134</a:t>
            </a:fld>
            <a:endParaRPr lang="en-US"/>
          </a:p>
        </p:txBody>
      </p:sp>
    </p:spTree>
    <p:extLst>
      <p:ext uri="{BB962C8B-B14F-4D97-AF65-F5344CB8AC3E}">
        <p14:creationId xmlns:p14="http://schemas.microsoft.com/office/powerpoint/2010/main" val="39805309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A352-C6E4-7A5F-2617-750BE7BDF9AB}"/>
              </a:ext>
            </a:extLst>
          </p:cNvPr>
          <p:cNvSpPr>
            <a:spLocks noGrp="1"/>
          </p:cNvSpPr>
          <p:nvPr>
            <p:ph type="title"/>
          </p:nvPr>
        </p:nvSpPr>
        <p:spPr>
          <a:xfrm>
            <a:off x="1484310" y="157196"/>
            <a:ext cx="10018713" cy="1185333"/>
          </a:xfrm>
        </p:spPr>
        <p:txBody>
          <a:bodyPr>
            <a:normAutofit/>
          </a:bodyPr>
          <a:lstStyle/>
          <a:p>
            <a:r>
              <a:rPr lang="en-US" dirty="0"/>
              <a:t>Federal Income Tax</a:t>
            </a:r>
          </a:p>
        </p:txBody>
      </p:sp>
      <p:sp>
        <p:nvSpPr>
          <p:cNvPr id="3" name="Content Placeholder 2">
            <a:extLst>
              <a:ext uri="{FF2B5EF4-FFF2-40B4-BE49-F238E27FC236}">
                <a16:creationId xmlns:a16="http://schemas.microsoft.com/office/drawing/2014/main" id="{88941F35-D5B9-291F-78E4-1316A0C75BA8}"/>
              </a:ext>
            </a:extLst>
          </p:cNvPr>
          <p:cNvSpPr>
            <a:spLocks noGrp="1"/>
          </p:cNvSpPr>
          <p:nvPr>
            <p:ph idx="1"/>
          </p:nvPr>
        </p:nvSpPr>
        <p:spPr>
          <a:xfrm>
            <a:off x="1484310" y="1218411"/>
            <a:ext cx="10519847" cy="3587505"/>
          </a:xfrm>
        </p:spPr>
        <p:txBody>
          <a:bodyPr>
            <a:normAutofit/>
          </a:bodyPr>
          <a:lstStyle/>
          <a:p>
            <a:pPr>
              <a:lnSpc>
                <a:spcPct val="90000"/>
              </a:lnSpc>
            </a:pPr>
            <a:r>
              <a:rPr lang="en-US" sz="2800" dirty="0"/>
              <a:t>Your annuity is subject to federal income tax. The total amount you contributed into the Civil Service Retirement and Disability Fund over your working career, however, is tax sheltered, since that amount has already been subject to federal income tax.</a:t>
            </a:r>
          </a:p>
          <a:p>
            <a:pPr>
              <a:lnSpc>
                <a:spcPct val="90000"/>
              </a:lnSpc>
            </a:pPr>
            <a:r>
              <a:rPr lang="en-US" sz="2800" dirty="0"/>
              <a:t>Form 1099-R used to detail distributions from pensions.</a:t>
            </a:r>
          </a:p>
          <a:p>
            <a:pPr lvl="1">
              <a:lnSpc>
                <a:spcPct val="90000"/>
              </a:lnSpc>
            </a:pPr>
            <a:r>
              <a:rPr lang="en-US" sz="2400" dirty="0"/>
              <a:t>Will be available by end of January each year. Mailed and on Services Online.</a:t>
            </a:r>
          </a:p>
          <a:p>
            <a:pPr lvl="1">
              <a:lnSpc>
                <a:spcPct val="90000"/>
              </a:lnSpc>
            </a:pPr>
            <a:r>
              <a:rPr lang="en-US" sz="2400" dirty="0"/>
              <a:t>Includes Gross and Taxable amount.</a:t>
            </a:r>
          </a:p>
        </p:txBody>
      </p:sp>
      <p:sp>
        <p:nvSpPr>
          <p:cNvPr id="6" name="Slide Number Placeholder 5">
            <a:extLst>
              <a:ext uri="{FF2B5EF4-FFF2-40B4-BE49-F238E27FC236}">
                <a16:creationId xmlns:a16="http://schemas.microsoft.com/office/drawing/2014/main" id="{CBC63C59-464D-F7E7-F4D7-9E8CABC60053}"/>
              </a:ext>
            </a:extLst>
          </p:cNvPr>
          <p:cNvSpPr>
            <a:spLocks noGrp="1"/>
          </p:cNvSpPr>
          <p:nvPr>
            <p:ph type="sldNum" sz="quarter" idx="12"/>
          </p:nvPr>
        </p:nvSpPr>
        <p:spPr/>
        <p:txBody>
          <a:bodyPr/>
          <a:lstStyle/>
          <a:p>
            <a:fld id="{2DEA1BFF-5034-4F1A-B5F9-11EA113F3039}" type="slidenum">
              <a:rPr lang="en-US" smtClean="0"/>
              <a:t>135</a:t>
            </a:fld>
            <a:endParaRPr lang="en-US"/>
          </a:p>
        </p:txBody>
      </p:sp>
      <p:pic>
        <p:nvPicPr>
          <p:cNvPr id="5" name="Picture 4">
            <a:extLst>
              <a:ext uri="{FF2B5EF4-FFF2-40B4-BE49-F238E27FC236}">
                <a16:creationId xmlns:a16="http://schemas.microsoft.com/office/drawing/2014/main" id="{28069E89-A646-DC25-C3ED-6CABE1A706C5}"/>
              </a:ext>
            </a:extLst>
          </p:cNvPr>
          <p:cNvPicPr>
            <a:picLocks noChangeAspect="1"/>
          </p:cNvPicPr>
          <p:nvPr/>
        </p:nvPicPr>
        <p:blipFill>
          <a:blip r:embed="rId4"/>
          <a:stretch>
            <a:fillRect/>
          </a:stretch>
        </p:blipFill>
        <p:spPr>
          <a:xfrm>
            <a:off x="4632359" y="4878797"/>
            <a:ext cx="4223748" cy="152158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1050370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937B-548F-B0D8-E85C-86AD6515A41E}"/>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9D415BF9-5196-6CEF-00A3-AFCF29536615}"/>
              </a:ext>
            </a:extLst>
          </p:cNvPr>
          <p:cNvSpPr>
            <a:spLocks noGrp="1"/>
          </p:cNvSpPr>
          <p:nvPr>
            <p:ph idx="1"/>
          </p:nvPr>
        </p:nvSpPr>
        <p:spPr>
          <a:xfrm>
            <a:off x="1484310" y="1541721"/>
            <a:ext cx="10018713" cy="4572000"/>
          </a:xfrm>
        </p:spPr>
        <p:txBody>
          <a:bodyPr>
            <a:normAutofit/>
          </a:bodyPr>
          <a:lstStyle/>
          <a:p>
            <a:r>
              <a:rPr lang="en-US" sz="2800" dirty="0"/>
              <a:t>OPM mails a hardcopy once a year if there is a change</a:t>
            </a:r>
          </a:p>
          <a:p>
            <a:pPr lvl="1"/>
            <a:r>
              <a:rPr lang="en-US" sz="2400" dirty="0"/>
              <a:t>e.g., COLA increase </a:t>
            </a:r>
          </a:p>
          <a:p>
            <a:r>
              <a:rPr lang="en-US" sz="3200" dirty="0"/>
              <a:t>Notice shows:</a:t>
            </a:r>
          </a:p>
          <a:p>
            <a:pPr lvl="1"/>
            <a:r>
              <a:rPr lang="en-US" sz="2400" dirty="0"/>
              <a:t>Gross</a:t>
            </a:r>
          </a:p>
          <a:p>
            <a:pPr lvl="1"/>
            <a:r>
              <a:rPr lang="en-US" sz="2400" dirty="0"/>
              <a:t>Deductions</a:t>
            </a:r>
          </a:p>
          <a:p>
            <a:pPr lvl="1"/>
            <a:r>
              <a:rPr lang="en-US" sz="2400" dirty="0"/>
              <a:t>Net</a:t>
            </a:r>
          </a:p>
          <a:p>
            <a:r>
              <a:rPr lang="en-US" sz="2800" dirty="0"/>
              <a:t>Survivor annuity is not listed as a deduction</a:t>
            </a:r>
          </a:p>
          <a:p>
            <a:pPr lvl="1"/>
            <a:r>
              <a:rPr lang="en-US" sz="2400" dirty="0"/>
              <a:t>The gross annuity is the amount </a:t>
            </a:r>
            <a:r>
              <a:rPr lang="en-US" sz="2400" u="sng" dirty="0"/>
              <a:t>after</a:t>
            </a:r>
            <a:r>
              <a:rPr lang="en-US" sz="2400" dirty="0"/>
              <a:t> reduction for survivor annuity</a:t>
            </a:r>
          </a:p>
        </p:txBody>
      </p:sp>
      <p:sp>
        <p:nvSpPr>
          <p:cNvPr id="4" name="Slide Number Placeholder 3">
            <a:extLst>
              <a:ext uri="{FF2B5EF4-FFF2-40B4-BE49-F238E27FC236}">
                <a16:creationId xmlns:a16="http://schemas.microsoft.com/office/drawing/2014/main" id="{945357EF-003F-8870-31A9-2F23EF8743AE}"/>
              </a:ext>
            </a:extLst>
          </p:cNvPr>
          <p:cNvSpPr>
            <a:spLocks noGrp="1"/>
          </p:cNvSpPr>
          <p:nvPr>
            <p:ph type="sldNum" sz="quarter" idx="12"/>
          </p:nvPr>
        </p:nvSpPr>
        <p:spPr/>
        <p:txBody>
          <a:bodyPr/>
          <a:lstStyle/>
          <a:p>
            <a:fld id="{2DEA1BFF-5034-4F1A-B5F9-11EA113F3039}" type="slidenum">
              <a:rPr lang="en-US" smtClean="0"/>
              <a:t>136</a:t>
            </a:fld>
            <a:endParaRPr lang="en-US"/>
          </a:p>
        </p:txBody>
      </p:sp>
    </p:spTree>
    <p:extLst>
      <p:ext uri="{BB962C8B-B14F-4D97-AF65-F5344CB8AC3E}">
        <p14:creationId xmlns:p14="http://schemas.microsoft.com/office/powerpoint/2010/main" val="19629064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9958-B6A8-69C3-6A06-E109F66281D4}"/>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50F1C530-123A-47FB-F38A-58C39F47C111}"/>
              </a:ext>
            </a:extLst>
          </p:cNvPr>
          <p:cNvSpPr>
            <a:spLocks noGrp="1"/>
          </p:cNvSpPr>
          <p:nvPr>
            <p:ph idx="1"/>
          </p:nvPr>
        </p:nvSpPr>
        <p:spPr>
          <a:xfrm>
            <a:off x="1484310" y="1742905"/>
            <a:ext cx="10018713" cy="3729319"/>
          </a:xfrm>
        </p:spPr>
        <p:txBody>
          <a:bodyPr anchor="t">
            <a:normAutofit/>
          </a:bodyPr>
          <a:lstStyle/>
          <a:p>
            <a:r>
              <a:rPr lang="en-US" sz="2800" dirty="0"/>
              <a:t>Some deduction/addition codes used on the NOAA</a:t>
            </a:r>
          </a:p>
        </p:txBody>
      </p:sp>
      <p:sp>
        <p:nvSpPr>
          <p:cNvPr id="5" name="Slide Number Placeholder 4">
            <a:extLst>
              <a:ext uri="{FF2B5EF4-FFF2-40B4-BE49-F238E27FC236}">
                <a16:creationId xmlns:a16="http://schemas.microsoft.com/office/drawing/2014/main" id="{66CEC0CE-E1E9-663B-20FA-58D0B29F1773}"/>
              </a:ext>
            </a:extLst>
          </p:cNvPr>
          <p:cNvSpPr>
            <a:spLocks noGrp="1"/>
          </p:cNvSpPr>
          <p:nvPr>
            <p:ph type="sldNum" sz="quarter" idx="12"/>
          </p:nvPr>
        </p:nvSpPr>
        <p:spPr/>
        <p:txBody>
          <a:bodyPr/>
          <a:lstStyle/>
          <a:p>
            <a:fld id="{2DEA1BFF-5034-4F1A-B5F9-11EA113F3039}" type="slidenum">
              <a:rPr lang="en-US" smtClean="0"/>
              <a:t>137</a:t>
            </a:fld>
            <a:endParaRPr lang="en-US"/>
          </a:p>
        </p:txBody>
      </p:sp>
      <p:graphicFrame>
        <p:nvGraphicFramePr>
          <p:cNvPr id="4" name="Table 4">
            <a:extLst>
              <a:ext uri="{FF2B5EF4-FFF2-40B4-BE49-F238E27FC236}">
                <a16:creationId xmlns:a16="http://schemas.microsoft.com/office/drawing/2014/main" id="{AF6B4DB8-9CA3-D3ED-AC09-1DFA32EE4609}"/>
              </a:ext>
            </a:extLst>
          </p:cNvPr>
          <p:cNvGraphicFramePr>
            <a:graphicFrameLocks noGrp="1"/>
          </p:cNvGraphicFramePr>
          <p:nvPr>
            <p:extLst>
              <p:ext uri="{D42A27DB-BD31-4B8C-83A1-F6EECF244321}">
                <p14:modId xmlns:p14="http://schemas.microsoft.com/office/powerpoint/2010/main" val="660143792"/>
              </p:ext>
            </p:extLst>
          </p:nvPr>
        </p:nvGraphicFramePr>
        <p:xfrm>
          <a:off x="2978912" y="2666731"/>
          <a:ext cx="6234176" cy="32004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396455">
                  <a:extLst>
                    <a:ext uri="{9D8B030D-6E8A-4147-A177-3AD203B41FA5}">
                      <a16:colId xmlns:a16="http://schemas.microsoft.com/office/drawing/2014/main" val="2253193981"/>
                    </a:ext>
                  </a:extLst>
                </a:gridCol>
                <a:gridCol w="4837721">
                  <a:extLst>
                    <a:ext uri="{9D8B030D-6E8A-4147-A177-3AD203B41FA5}">
                      <a16:colId xmlns:a16="http://schemas.microsoft.com/office/drawing/2014/main" val="2078893922"/>
                    </a:ext>
                  </a:extLst>
                </a:gridCol>
              </a:tblGrid>
              <a:tr h="370840">
                <a:tc>
                  <a:txBody>
                    <a:bodyPr/>
                    <a:lstStyle/>
                    <a:p>
                      <a:pPr algn="ctr"/>
                      <a:r>
                        <a:rPr lang="en-US" sz="2400" dirty="0"/>
                        <a:t>Code</a:t>
                      </a:r>
                    </a:p>
                  </a:txBody>
                  <a:tcPr anchor="ctr"/>
                </a:tc>
                <a:tc>
                  <a:txBody>
                    <a:bodyPr/>
                    <a:lstStyle/>
                    <a:p>
                      <a:r>
                        <a:rPr lang="en-US" sz="2400" dirty="0"/>
                        <a:t>Deduction</a:t>
                      </a:r>
                    </a:p>
                  </a:txBody>
                  <a:tcPr anchor="ctr"/>
                </a:tc>
                <a:extLst>
                  <a:ext uri="{0D108BD9-81ED-4DB2-BD59-A6C34878D82A}">
                    <a16:rowId xmlns:a16="http://schemas.microsoft.com/office/drawing/2014/main" val="3623230850"/>
                  </a:ext>
                </a:extLst>
              </a:tr>
              <a:tr h="370840">
                <a:tc>
                  <a:txBody>
                    <a:bodyPr/>
                    <a:lstStyle/>
                    <a:p>
                      <a:pPr algn="ctr"/>
                      <a:r>
                        <a:rPr lang="en-US" sz="2400" dirty="0"/>
                        <a:t>04</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Union Dues</a:t>
                      </a:r>
                    </a:p>
                  </a:txBody>
                  <a:tcPr anchor="ctr"/>
                </a:tc>
                <a:extLst>
                  <a:ext uri="{0D108BD9-81ED-4DB2-BD59-A6C34878D82A}">
                    <a16:rowId xmlns:a16="http://schemas.microsoft.com/office/drawing/2014/main" val="1659654078"/>
                  </a:ext>
                </a:extLst>
              </a:tr>
              <a:tr h="370840">
                <a:tc>
                  <a:txBody>
                    <a:bodyPr/>
                    <a:lstStyle/>
                    <a:p>
                      <a:pPr algn="ctr"/>
                      <a:r>
                        <a:rPr lang="en-US" sz="2400" dirty="0"/>
                        <a:t>31</a:t>
                      </a:r>
                    </a:p>
                  </a:txBody>
                  <a:tcPr anchor="ctr"/>
                </a:tc>
                <a:tc>
                  <a:txBody>
                    <a:bodyPr/>
                    <a:lstStyle/>
                    <a:p>
                      <a:r>
                        <a:rPr lang="en-US" sz="2400" dirty="0"/>
                        <a:t>Federal Tax</a:t>
                      </a:r>
                    </a:p>
                  </a:txBody>
                  <a:tcPr anchor="ctr"/>
                </a:tc>
                <a:extLst>
                  <a:ext uri="{0D108BD9-81ED-4DB2-BD59-A6C34878D82A}">
                    <a16:rowId xmlns:a16="http://schemas.microsoft.com/office/drawing/2014/main" val="278615725"/>
                  </a:ext>
                </a:extLst>
              </a:tr>
              <a:tr h="370840">
                <a:tc>
                  <a:txBody>
                    <a:bodyPr/>
                    <a:lstStyle/>
                    <a:p>
                      <a:pPr algn="ctr"/>
                      <a:r>
                        <a:rPr lang="en-US" sz="2400" dirty="0"/>
                        <a:t>42</a:t>
                      </a:r>
                    </a:p>
                  </a:txBody>
                  <a:tcPr anchor="ctr"/>
                </a:tc>
                <a:tc>
                  <a:txBody>
                    <a:bodyPr/>
                    <a:lstStyle/>
                    <a:p>
                      <a:r>
                        <a:rPr lang="en-US" sz="2400" dirty="0"/>
                        <a:t>Dental Insurance</a:t>
                      </a:r>
                    </a:p>
                  </a:txBody>
                  <a:tcPr anchor="ctr"/>
                </a:tc>
                <a:extLst>
                  <a:ext uri="{0D108BD9-81ED-4DB2-BD59-A6C34878D82A}">
                    <a16:rowId xmlns:a16="http://schemas.microsoft.com/office/drawing/2014/main" val="3469277517"/>
                  </a:ext>
                </a:extLst>
              </a:tr>
              <a:tr h="370840">
                <a:tc>
                  <a:txBody>
                    <a:bodyPr/>
                    <a:lstStyle/>
                    <a:p>
                      <a:pPr algn="ctr"/>
                      <a:r>
                        <a:rPr lang="en-US" sz="2400" dirty="0"/>
                        <a:t>45</a:t>
                      </a:r>
                    </a:p>
                  </a:txBody>
                  <a:tcPr anchor="ctr"/>
                </a:tc>
                <a:tc>
                  <a:txBody>
                    <a:bodyPr/>
                    <a:lstStyle/>
                    <a:p>
                      <a:r>
                        <a:rPr lang="en-US" sz="2400" dirty="0"/>
                        <a:t>Letter Carrier Political Fund</a:t>
                      </a:r>
                    </a:p>
                  </a:txBody>
                  <a:tcPr anchor="ctr"/>
                </a:tc>
                <a:extLst>
                  <a:ext uri="{0D108BD9-81ED-4DB2-BD59-A6C34878D82A}">
                    <a16:rowId xmlns:a16="http://schemas.microsoft.com/office/drawing/2014/main" val="3044175571"/>
                  </a:ext>
                </a:extLst>
              </a:tr>
              <a:tr h="370840">
                <a:tc>
                  <a:txBody>
                    <a:bodyPr/>
                    <a:lstStyle/>
                    <a:p>
                      <a:pPr algn="ctr"/>
                      <a:r>
                        <a:rPr lang="en-US" sz="2400" dirty="0"/>
                        <a:t>46</a:t>
                      </a:r>
                    </a:p>
                  </a:txBody>
                  <a:tcPr anchor="ctr"/>
                </a:tc>
                <a:tc>
                  <a:txBody>
                    <a:bodyPr/>
                    <a:lstStyle/>
                    <a:p>
                      <a:r>
                        <a:rPr lang="en-US" sz="2400" dirty="0"/>
                        <a:t>FEGLI Basic Life Insurance</a:t>
                      </a:r>
                    </a:p>
                  </a:txBody>
                  <a:tcPr anchor="ctr"/>
                </a:tc>
                <a:extLst>
                  <a:ext uri="{0D108BD9-81ED-4DB2-BD59-A6C34878D82A}">
                    <a16:rowId xmlns:a16="http://schemas.microsoft.com/office/drawing/2014/main" val="419431834"/>
                  </a:ext>
                </a:extLst>
              </a:tr>
              <a:tr h="370840">
                <a:tc>
                  <a:txBody>
                    <a:bodyPr/>
                    <a:lstStyle/>
                    <a:p>
                      <a:pPr algn="ctr"/>
                      <a:r>
                        <a:rPr lang="en-US" sz="2400" dirty="0"/>
                        <a:t>67</a:t>
                      </a:r>
                    </a:p>
                  </a:txBody>
                  <a:tcPr anchor="ctr"/>
                </a:tc>
                <a:tc>
                  <a:txBody>
                    <a:bodyPr/>
                    <a:lstStyle/>
                    <a:p>
                      <a:r>
                        <a:rPr lang="en-US" sz="2400" dirty="0"/>
                        <a:t>FERS Special Annuity Supplement </a:t>
                      </a:r>
                    </a:p>
                  </a:txBody>
                  <a:tcPr anchor="ctr"/>
                </a:tc>
                <a:extLst>
                  <a:ext uri="{0D108BD9-81ED-4DB2-BD59-A6C34878D82A}">
                    <a16:rowId xmlns:a16="http://schemas.microsoft.com/office/drawing/2014/main" val="4058668995"/>
                  </a:ext>
                </a:extLst>
              </a:tr>
            </a:tbl>
          </a:graphicData>
        </a:graphic>
      </p:graphicFrame>
    </p:spTree>
    <p:extLst>
      <p:ext uri="{BB962C8B-B14F-4D97-AF65-F5344CB8AC3E}">
        <p14:creationId xmlns:p14="http://schemas.microsoft.com/office/powerpoint/2010/main" val="38726136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6"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0"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5EED1B57-866A-897E-9847-B567F7A9B0DC}"/>
              </a:ext>
            </a:extLst>
          </p:cNvPr>
          <p:cNvSpPr>
            <a:spLocks noGrp="1"/>
          </p:cNvSpPr>
          <p:nvPr>
            <p:ph type="title"/>
          </p:nvPr>
        </p:nvSpPr>
        <p:spPr>
          <a:xfrm>
            <a:off x="4000499" y="308244"/>
            <a:ext cx="7345891" cy="1413933"/>
          </a:xfrm>
        </p:spPr>
        <p:txBody>
          <a:bodyPr>
            <a:normAutofit/>
          </a:bodyPr>
          <a:lstStyle/>
          <a:p>
            <a:r>
              <a:rPr lang="en-US" dirty="0"/>
              <a:t>Maintaining NALC Membership</a:t>
            </a:r>
          </a:p>
        </p:txBody>
      </p:sp>
      <p:pic>
        <p:nvPicPr>
          <p:cNvPr id="8" name="Picture 7">
            <a:extLst>
              <a:ext uri="{FF2B5EF4-FFF2-40B4-BE49-F238E27FC236}">
                <a16:creationId xmlns:a16="http://schemas.microsoft.com/office/drawing/2014/main" id="{4719A875-A87B-9E41-1565-26FDC4707276}"/>
              </a:ext>
            </a:extLst>
          </p:cNvPr>
          <p:cNvPicPr>
            <a:picLocks noChangeAspect="1"/>
          </p:cNvPicPr>
          <p:nvPr/>
        </p:nvPicPr>
        <p:blipFill>
          <a:blip r:embed="rId4"/>
          <a:srcRect l="3111" r="19290"/>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685659D7-7288-C730-5671-D6D02B88B196}"/>
              </a:ext>
            </a:extLst>
          </p:cNvPr>
          <p:cNvSpPr>
            <a:spLocks noGrp="1"/>
          </p:cNvSpPr>
          <p:nvPr>
            <p:ph idx="1"/>
          </p:nvPr>
        </p:nvSpPr>
        <p:spPr>
          <a:xfrm>
            <a:off x="3843867" y="2048933"/>
            <a:ext cx="7659156" cy="3742267"/>
          </a:xfrm>
        </p:spPr>
        <p:txBody>
          <a:bodyPr>
            <a:normAutofit/>
          </a:bodyPr>
          <a:lstStyle/>
          <a:p>
            <a:pPr>
              <a:lnSpc>
                <a:spcPct val="90000"/>
              </a:lnSpc>
            </a:pPr>
            <a:r>
              <a:rPr lang="en-US" dirty="0"/>
              <a:t>Article 2 Section 1(a):</a:t>
            </a:r>
          </a:p>
          <a:p>
            <a:pPr lvl="1">
              <a:lnSpc>
                <a:spcPct val="90000"/>
              </a:lnSpc>
            </a:pPr>
            <a:r>
              <a:rPr lang="en-US" dirty="0"/>
              <a:t>Membership in the NALC shall be… retirees… who were regular members of the NALC when they retired…</a:t>
            </a:r>
          </a:p>
          <a:p>
            <a:pPr>
              <a:lnSpc>
                <a:spcPct val="90000"/>
              </a:lnSpc>
            </a:pPr>
            <a:r>
              <a:rPr lang="en-US" dirty="0"/>
              <a:t>Article 2 Section 1(e):</a:t>
            </a:r>
          </a:p>
          <a:p>
            <a:pPr lvl="1">
              <a:lnSpc>
                <a:spcPct val="90000"/>
              </a:lnSpc>
            </a:pPr>
            <a:r>
              <a:rPr lang="en-US" dirty="0"/>
              <a:t>A Form 1189 (Dues Check-off Provision) must be signed by all retiring members within the NALC who wish to retain their membership in said organization. An annuitant who was a member in good standing at the time of retirement may also sign this form and have their membership reinstated.</a:t>
            </a:r>
          </a:p>
          <a:p>
            <a:pPr>
              <a:lnSpc>
                <a:spcPct val="90000"/>
              </a:lnSpc>
            </a:pPr>
            <a:r>
              <a:rPr lang="en-US" dirty="0"/>
              <a:t>Form 1189 must contain CSA number.</a:t>
            </a:r>
          </a:p>
          <a:p>
            <a:pPr>
              <a:lnSpc>
                <a:spcPct val="90000"/>
              </a:lnSpc>
            </a:pPr>
            <a:endParaRPr lang="en-US" dirty="0"/>
          </a:p>
        </p:txBody>
      </p:sp>
      <p:sp>
        <p:nvSpPr>
          <p:cNvPr id="4" name="Slide Number Placeholder 3">
            <a:extLst>
              <a:ext uri="{FF2B5EF4-FFF2-40B4-BE49-F238E27FC236}">
                <a16:creationId xmlns:a16="http://schemas.microsoft.com/office/drawing/2014/main" id="{FDF4DDC2-946B-915C-0B78-FA42868D9724}"/>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138</a:t>
            </a:fld>
            <a:endParaRPr lang="en-US"/>
          </a:p>
        </p:txBody>
      </p:sp>
    </p:spTree>
    <p:extLst>
      <p:ext uri="{BB962C8B-B14F-4D97-AF65-F5344CB8AC3E}">
        <p14:creationId xmlns:p14="http://schemas.microsoft.com/office/powerpoint/2010/main" val="10888337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D1B2-D3B2-DDA9-BADD-9E383B9EE1CD}"/>
              </a:ext>
            </a:extLst>
          </p:cNvPr>
          <p:cNvSpPr>
            <a:spLocks noGrp="1"/>
          </p:cNvSpPr>
          <p:nvPr>
            <p:ph type="title"/>
          </p:nvPr>
        </p:nvSpPr>
        <p:spPr/>
        <p:txBody>
          <a:bodyPr>
            <a:normAutofit/>
          </a:bodyPr>
          <a:lstStyle/>
          <a:p>
            <a:r>
              <a:rPr lang="en-US" dirty="0"/>
              <a:t>Maintaining NALC Membership</a:t>
            </a:r>
          </a:p>
        </p:txBody>
      </p:sp>
      <p:sp>
        <p:nvSpPr>
          <p:cNvPr id="3" name="Content Placeholder 2">
            <a:extLst>
              <a:ext uri="{FF2B5EF4-FFF2-40B4-BE49-F238E27FC236}">
                <a16:creationId xmlns:a16="http://schemas.microsoft.com/office/drawing/2014/main" id="{61DFE52A-ECBB-98BD-4F9A-ABA52B64EB44}"/>
              </a:ext>
            </a:extLst>
          </p:cNvPr>
          <p:cNvSpPr>
            <a:spLocks noGrp="1"/>
          </p:cNvSpPr>
          <p:nvPr>
            <p:ph idx="1"/>
          </p:nvPr>
        </p:nvSpPr>
        <p:spPr>
          <a:xfrm>
            <a:off x="1484310" y="2236824"/>
            <a:ext cx="5486687" cy="3124201"/>
          </a:xfrm>
        </p:spPr>
        <p:txBody>
          <a:bodyPr anchor="ctr">
            <a:normAutofit fontScale="92500"/>
          </a:bodyPr>
          <a:lstStyle/>
          <a:p>
            <a:pPr marL="0" indent="0">
              <a:buNone/>
            </a:pPr>
            <a:r>
              <a:rPr lang="en-US" sz="3200" dirty="0"/>
              <a:t>National Constitution Article 7(b):</a:t>
            </a:r>
          </a:p>
          <a:p>
            <a:r>
              <a:rPr lang="en-US" sz="3200" dirty="0"/>
              <a:t>A member who has retired from the Postal Service under the CSRS or FERS shall pay to the National Association  $7 per annum…</a:t>
            </a:r>
          </a:p>
        </p:txBody>
      </p:sp>
      <p:sp>
        <p:nvSpPr>
          <p:cNvPr id="5" name="Slide Number Placeholder 4">
            <a:extLst>
              <a:ext uri="{FF2B5EF4-FFF2-40B4-BE49-F238E27FC236}">
                <a16:creationId xmlns:a16="http://schemas.microsoft.com/office/drawing/2014/main" id="{823EF9DE-3C01-BB33-112B-902E848C6C7A}"/>
              </a:ext>
            </a:extLst>
          </p:cNvPr>
          <p:cNvSpPr>
            <a:spLocks noGrp="1"/>
          </p:cNvSpPr>
          <p:nvPr>
            <p:ph type="sldNum" sz="quarter" idx="12"/>
          </p:nvPr>
        </p:nvSpPr>
        <p:spPr/>
        <p:txBody>
          <a:bodyPr/>
          <a:lstStyle/>
          <a:p>
            <a:fld id="{2DEA1BFF-5034-4F1A-B5F9-11EA113F3039}" type="slidenum">
              <a:rPr lang="en-US" smtClean="0"/>
              <a:t>139</a:t>
            </a:fld>
            <a:endParaRPr lang="en-US"/>
          </a:p>
        </p:txBody>
      </p:sp>
      <p:pic>
        <p:nvPicPr>
          <p:cNvPr id="4" name="Picture 3">
            <a:extLst>
              <a:ext uri="{FF2B5EF4-FFF2-40B4-BE49-F238E27FC236}">
                <a16:creationId xmlns:a16="http://schemas.microsoft.com/office/drawing/2014/main" id="{D9CEADBA-0AA8-240C-9917-36EC5B5F4C3E}"/>
              </a:ext>
            </a:extLst>
          </p:cNvPr>
          <p:cNvPicPr>
            <a:picLocks noChangeAspect="1"/>
          </p:cNvPicPr>
          <p:nvPr/>
        </p:nvPicPr>
        <p:blipFill>
          <a:blip r:embed="rId4"/>
          <a:stretch>
            <a:fillRect/>
          </a:stretch>
        </p:blipFill>
        <p:spPr>
          <a:xfrm>
            <a:off x="7543812" y="2236824"/>
            <a:ext cx="3959211" cy="262512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3377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CB20-8EF4-4110-9457-97354DA3F519}"/>
              </a:ext>
            </a:extLst>
          </p:cNvPr>
          <p:cNvSpPr>
            <a:spLocks noGrp="1"/>
          </p:cNvSpPr>
          <p:nvPr>
            <p:ph type="title"/>
          </p:nvPr>
        </p:nvSpPr>
        <p:spPr>
          <a:xfrm>
            <a:off x="4199860" y="190500"/>
            <a:ext cx="7303163" cy="1752599"/>
          </a:xfrm>
        </p:spPr>
        <p:txBody>
          <a:bodyPr/>
          <a:lstStyle/>
          <a:p>
            <a:r>
              <a:rPr lang="en-US" dirty="0"/>
              <a:t>Creditable Service </a:t>
            </a:r>
            <a:br>
              <a:rPr lang="en-US" dirty="0"/>
            </a:br>
            <a:r>
              <a:rPr lang="en-US" dirty="0"/>
              <a:t>Sick Leave</a:t>
            </a:r>
          </a:p>
        </p:txBody>
      </p:sp>
      <p:sp>
        <p:nvSpPr>
          <p:cNvPr id="3" name="Content Placeholder 2">
            <a:extLst>
              <a:ext uri="{FF2B5EF4-FFF2-40B4-BE49-F238E27FC236}">
                <a16:creationId xmlns:a16="http://schemas.microsoft.com/office/drawing/2014/main" id="{82F6C99C-266C-47BB-AFF5-15C0F627EA77}"/>
              </a:ext>
            </a:extLst>
          </p:cNvPr>
          <p:cNvSpPr>
            <a:spLocks noGrp="1"/>
          </p:cNvSpPr>
          <p:nvPr>
            <p:ph idx="1"/>
          </p:nvPr>
        </p:nvSpPr>
        <p:spPr>
          <a:xfrm>
            <a:off x="1484310" y="2275367"/>
            <a:ext cx="10018713" cy="3725296"/>
          </a:xfrm>
        </p:spPr>
        <p:txBody>
          <a:bodyPr>
            <a:normAutofit fontScale="92500" lnSpcReduction="20000"/>
          </a:bodyPr>
          <a:lstStyle/>
          <a:p>
            <a:r>
              <a:rPr lang="en-US" sz="3600" dirty="0"/>
              <a:t>Sick leave balance at retirement is added to the length of service to calculate the </a:t>
            </a:r>
            <a:r>
              <a:rPr lang="en-US" sz="3600" u="sng" dirty="0"/>
              <a:t>amount</a:t>
            </a:r>
            <a:r>
              <a:rPr lang="en-US" sz="3600" dirty="0"/>
              <a:t> of an immediate annuity</a:t>
            </a:r>
          </a:p>
          <a:p>
            <a:r>
              <a:rPr lang="en-US" sz="3600" dirty="0"/>
              <a:t>Unused sick leave counts towards annuity calculation but </a:t>
            </a:r>
            <a:r>
              <a:rPr lang="en-US" sz="3600" u="sng" dirty="0"/>
              <a:t>does not count towards eligibility</a:t>
            </a:r>
          </a:p>
          <a:p>
            <a:r>
              <a:rPr lang="en-US" sz="3400" dirty="0"/>
              <a:t>Potential pitfall – retiring before eligibility because you erroneously counted sick leave could result in large and permanent reduction to annuity.</a:t>
            </a:r>
          </a:p>
        </p:txBody>
      </p:sp>
      <p:sp>
        <p:nvSpPr>
          <p:cNvPr id="5" name="Slide Number Placeholder 4">
            <a:extLst>
              <a:ext uri="{FF2B5EF4-FFF2-40B4-BE49-F238E27FC236}">
                <a16:creationId xmlns:a16="http://schemas.microsoft.com/office/drawing/2014/main" id="{56B452F8-DEB3-DC87-6E26-FA19D83FF2CC}"/>
              </a:ext>
            </a:extLst>
          </p:cNvPr>
          <p:cNvSpPr>
            <a:spLocks noGrp="1"/>
          </p:cNvSpPr>
          <p:nvPr>
            <p:ph type="sldNum" sz="quarter" idx="12"/>
          </p:nvPr>
        </p:nvSpPr>
        <p:spPr/>
        <p:txBody>
          <a:bodyPr/>
          <a:lstStyle/>
          <a:p>
            <a:fld id="{2DEA1BFF-5034-4F1A-B5F9-11EA113F3039}" type="slidenum">
              <a:rPr lang="en-US" smtClean="0"/>
              <a:t>14</a:t>
            </a:fld>
            <a:endParaRPr lang="en-US"/>
          </a:p>
        </p:txBody>
      </p:sp>
      <p:pic>
        <p:nvPicPr>
          <p:cNvPr id="6" name="Picture 5">
            <a:extLst>
              <a:ext uri="{FF2B5EF4-FFF2-40B4-BE49-F238E27FC236}">
                <a16:creationId xmlns:a16="http://schemas.microsoft.com/office/drawing/2014/main" id="{CCD0F262-5F3F-D2F2-C360-763795547C26}"/>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4655490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7AA64A9-B2ED-C198-663E-F15EC3B7A44D}"/>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68A11420-FAAB-F04C-B64C-215745375671}"/>
              </a:ext>
            </a:extLst>
          </p:cNvPr>
          <p:cNvSpPr>
            <a:spLocks noGrp="1"/>
          </p:cNvSpPr>
          <p:nvPr>
            <p:ph type="sldNum" sz="quarter" idx="12"/>
          </p:nvPr>
        </p:nvSpPr>
        <p:spPr/>
        <p:txBody>
          <a:bodyPr/>
          <a:lstStyle/>
          <a:p>
            <a:fld id="{2DEA1BFF-5034-4F1A-B5F9-11EA113F3039}" type="slidenum">
              <a:rPr lang="en-US" smtClean="0"/>
              <a:t>140</a:t>
            </a:fld>
            <a:endParaRPr lang="en-US"/>
          </a:p>
        </p:txBody>
      </p:sp>
      <p:graphicFrame>
        <p:nvGraphicFramePr>
          <p:cNvPr id="2" name="Table 2">
            <a:extLst>
              <a:ext uri="{FF2B5EF4-FFF2-40B4-BE49-F238E27FC236}">
                <a16:creationId xmlns:a16="http://schemas.microsoft.com/office/drawing/2014/main" id="{1E4F28E9-EEF1-78F5-B41A-975772608078}"/>
              </a:ext>
            </a:extLst>
          </p:cNvPr>
          <p:cNvGraphicFramePr>
            <a:graphicFrameLocks noGrp="1"/>
          </p:cNvGraphicFramePr>
          <p:nvPr>
            <p:extLst>
              <p:ext uri="{D42A27DB-BD31-4B8C-83A1-F6EECF244321}">
                <p14:modId xmlns:p14="http://schemas.microsoft.com/office/powerpoint/2010/main" val="3656677032"/>
              </p:ext>
            </p:extLst>
          </p:nvPr>
        </p:nvGraphicFramePr>
        <p:xfrm>
          <a:off x="2234019" y="1616074"/>
          <a:ext cx="8128000" cy="42672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4052948487"/>
                    </a:ext>
                  </a:extLst>
                </a:gridCol>
                <a:gridCol w="2032000">
                  <a:extLst>
                    <a:ext uri="{9D8B030D-6E8A-4147-A177-3AD203B41FA5}">
                      <a16:colId xmlns:a16="http://schemas.microsoft.com/office/drawing/2014/main" val="3146909668"/>
                    </a:ext>
                  </a:extLst>
                </a:gridCol>
                <a:gridCol w="2032000">
                  <a:extLst>
                    <a:ext uri="{9D8B030D-6E8A-4147-A177-3AD203B41FA5}">
                      <a16:colId xmlns:a16="http://schemas.microsoft.com/office/drawing/2014/main" val="1521328973"/>
                    </a:ext>
                  </a:extLst>
                </a:gridCol>
                <a:gridCol w="2032000">
                  <a:extLst>
                    <a:ext uri="{9D8B030D-6E8A-4147-A177-3AD203B41FA5}">
                      <a16:colId xmlns:a16="http://schemas.microsoft.com/office/drawing/2014/main" val="543965517"/>
                    </a:ext>
                  </a:extLst>
                </a:gridCol>
              </a:tblGrid>
              <a:tr h="42672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2362065429"/>
                  </a:ext>
                </a:extLst>
              </a:tr>
              <a:tr h="426720">
                <a:tc>
                  <a:txBody>
                    <a:bodyPr/>
                    <a:lstStyle/>
                    <a:p>
                      <a:r>
                        <a:rPr lang="en-US" sz="2200" dirty="0"/>
                        <a:t>Alabama</a:t>
                      </a:r>
                    </a:p>
                  </a:txBody>
                  <a:tcPr anchor="ctr"/>
                </a:tc>
                <a:tc>
                  <a:txBody>
                    <a:bodyPr/>
                    <a:lstStyle/>
                    <a:p>
                      <a:r>
                        <a:rPr lang="en-US" sz="2200" dirty="0"/>
                        <a:t>$4.00</a:t>
                      </a:r>
                    </a:p>
                  </a:txBody>
                  <a:tcPr anchor="ctr"/>
                </a:tc>
                <a:tc>
                  <a:txBody>
                    <a:bodyPr/>
                    <a:lstStyle/>
                    <a:p>
                      <a:r>
                        <a:rPr lang="en-US" sz="2200" dirty="0"/>
                        <a:t>Florida</a:t>
                      </a:r>
                    </a:p>
                  </a:txBody>
                  <a:tcPr anchor="ctr"/>
                </a:tc>
                <a:tc>
                  <a:txBody>
                    <a:bodyPr/>
                    <a:lstStyle/>
                    <a:p>
                      <a:r>
                        <a:rPr lang="en-US" sz="2200" dirty="0"/>
                        <a:t>$5.10</a:t>
                      </a:r>
                    </a:p>
                  </a:txBody>
                  <a:tcPr anchor="ctr"/>
                </a:tc>
                <a:extLst>
                  <a:ext uri="{0D108BD9-81ED-4DB2-BD59-A6C34878D82A}">
                    <a16:rowId xmlns:a16="http://schemas.microsoft.com/office/drawing/2014/main" val="416201508"/>
                  </a:ext>
                </a:extLst>
              </a:tr>
              <a:tr h="426720">
                <a:tc>
                  <a:txBody>
                    <a:bodyPr/>
                    <a:lstStyle/>
                    <a:p>
                      <a:r>
                        <a:rPr lang="en-US" sz="2200" dirty="0"/>
                        <a:t>Alaska</a:t>
                      </a:r>
                    </a:p>
                  </a:txBody>
                  <a:tcPr anchor="ctr"/>
                </a:tc>
                <a:tc>
                  <a:txBody>
                    <a:bodyPr/>
                    <a:lstStyle/>
                    <a:p>
                      <a:r>
                        <a:rPr lang="en-US" sz="2200" dirty="0"/>
                        <a:t>$0</a:t>
                      </a:r>
                    </a:p>
                  </a:txBody>
                  <a:tcPr anchor="ctr"/>
                </a:tc>
                <a:tc>
                  <a:txBody>
                    <a:bodyPr/>
                    <a:lstStyle/>
                    <a:p>
                      <a:r>
                        <a:rPr lang="en-US" sz="2200" dirty="0"/>
                        <a:t>Georgia</a:t>
                      </a:r>
                    </a:p>
                  </a:txBody>
                  <a:tcPr anchor="ctr"/>
                </a:tc>
                <a:tc>
                  <a:txBody>
                    <a:bodyPr/>
                    <a:lstStyle/>
                    <a:p>
                      <a:r>
                        <a:rPr lang="en-US" sz="2200" dirty="0"/>
                        <a:t>$2.50</a:t>
                      </a:r>
                    </a:p>
                  </a:txBody>
                  <a:tcPr anchor="ctr"/>
                </a:tc>
                <a:extLst>
                  <a:ext uri="{0D108BD9-81ED-4DB2-BD59-A6C34878D82A}">
                    <a16:rowId xmlns:a16="http://schemas.microsoft.com/office/drawing/2014/main" val="4014647870"/>
                  </a:ext>
                </a:extLst>
              </a:tr>
              <a:tr h="426720">
                <a:tc>
                  <a:txBody>
                    <a:bodyPr/>
                    <a:lstStyle/>
                    <a:p>
                      <a:r>
                        <a:rPr lang="en-US" sz="2200" dirty="0"/>
                        <a:t>Arizona</a:t>
                      </a:r>
                    </a:p>
                  </a:txBody>
                  <a:tcPr anchor="ctr"/>
                </a:tc>
                <a:tc>
                  <a:txBody>
                    <a:bodyPr/>
                    <a:lstStyle/>
                    <a:p>
                      <a:r>
                        <a:rPr lang="en-US" sz="2200" dirty="0"/>
                        <a:t>$0</a:t>
                      </a:r>
                    </a:p>
                  </a:txBody>
                  <a:tcPr anchor="ctr"/>
                </a:tc>
                <a:tc>
                  <a:txBody>
                    <a:bodyPr/>
                    <a:lstStyle/>
                    <a:p>
                      <a:r>
                        <a:rPr lang="en-US" sz="2200" dirty="0"/>
                        <a:t>Guam</a:t>
                      </a:r>
                    </a:p>
                  </a:txBody>
                  <a:tcPr anchor="ctr"/>
                </a:tc>
                <a:tc>
                  <a:txBody>
                    <a:bodyPr/>
                    <a:lstStyle/>
                    <a:p>
                      <a:r>
                        <a:rPr lang="en-US" sz="2200" dirty="0"/>
                        <a:t>$0</a:t>
                      </a:r>
                    </a:p>
                  </a:txBody>
                  <a:tcPr anchor="ctr"/>
                </a:tc>
                <a:extLst>
                  <a:ext uri="{0D108BD9-81ED-4DB2-BD59-A6C34878D82A}">
                    <a16:rowId xmlns:a16="http://schemas.microsoft.com/office/drawing/2014/main" val="3815225295"/>
                  </a:ext>
                </a:extLst>
              </a:tr>
              <a:tr h="426720">
                <a:tc>
                  <a:txBody>
                    <a:bodyPr/>
                    <a:lstStyle/>
                    <a:p>
                      <a:r>
                        <a:rPr lang="en-US" sz="2200" dirty="0"/>
                        <a:t>Arkansas</a:t>
                      </a:r>
                    </a:p>
                  </a:txBody>
                  <a:tcPr anchor="ctr"/>
                </a:tc>
                <a:tc>
                  <a:txBody>
                    <a:bodyPr/>
                    <a:lstStyle/>
                    <a:p>
                      <a:r>
                        <a:rPr lang="en-US" sz="2200" dirty="0"/>
                        <a:t>$0</a:t>
                      </a:r>
                    </a:p>
                  </a:txBody>
                  <a:tcPr anchor="ctr"/>
                </a:tc>
                <a:tc>
                  <a:txBody>
                    <a:bodyPr/>
                    <a:lstStyle/>
                    <a:p>
                      <a:r>
                        <a:rPr lang="en-US" sz="2200" dirty="0"/>
                        <a:t>Hawaii</a:t>
                      </a:r>
                    </a:p>
                  </a:txBody>
                  <a:tcPr anchor="ctr"/>
                </a:tc>
                <a:tc>
                  <a:txBody>
                    <a:bodyPr/>
                    <a:lstStyle/>
                    <a:p>
                      <a:r>
                        <a:rPr lang="en-US" sz="2200" dirty="0"/>
                        <a:t>$0</a:t>
                      </a:r>
                    </a:p>
                  </a:txBody>
                  <a:tcPr anchor="ctr"/>
                </a:tc>
                <a:extLst>
                  <a:ext uri="{0D108BD9-81ED-4DB2-BD59-A6C34878D82A}">
                    <a16:rowId xmlns:a16="http://schemas.microsoft.com/office/drawing/2014/main" val="582637765"/>
                  </a:ext>
                </a:extLst>
              </a:tr>
              <a:tr h="426720">
                <a:tc>
                  <a:txBody>
                    <a:bodyPr/>
                    <a:lstStyle/>
                    <a:p>
                      <a:r>
                        <a:rPr lang="en-US" sz="2200" dirty="0"/>
                        <a:t>California</a:t>
                      </a:r>
                    </a:p>
                  </a:txBody>
                  <a:tcPr anchor="ctr"/>
                </a:tc>
                <a:tc>
                  <a:txBody>
                    <a:bodyPr/>
                    <a:lstStyle/>
                    <a:p>
                      <a:r>
                        <a:rPr lang="en-US" sz="2200" dirty="0"/>
                        <a:t>$0.50</a:t>
                      </a:r>
                    </a:p>
                  </a:txBody>
                  <a:tcPr anchor="ctr"/>
                </a:tc>
                <a:tc>
                  <a:txBody>
                    <a:bodyPr/>
                    <a:lstStyle/>
                    <a:p>
                      <a:r>
                        <a:rPr lang="en-US" sz="2200" dirty="0"/>
                        <a:t>Idaho</a:t>
                      </a:r>
                    </a:p>
                  </a:txBody>
                  <a:tcPr anchor="ctr"/>
                </a:tc>
                <a:tc>
                  <a:txBody>
                    <a:bodyPr/>
                    <a:lstStyle/>
                    <a:p>
                      <a:r>
                        <a:rPr lang="en-US" sz="2200" dirty="0"/>
                        <a:t>$0</a:t>
                      </a:r>
                    </a:p>
                  </a:txBody>
                  <a:tcPr anchor="ctr"/>
                </a:tc>
                <a:extLst>
                  <a:ext uri="{0D108BD9-81ED-4DB2-BD59-A6C34878D82A}">
                    <a16:rowId xmlns:a16="http://schemas.microsoft.com/office/drawing/2014/main" val="2164960864"/>
                  </a:ext>
                </a:extLst>
              </a:tr>
              <a:tr h="426720">
                <a:tc>
                  <a:txBody>
                    <a:bodyPr/>
                    <a:lstStyle/>
                    <a:p>
                      <a:r>
                        <a:rPr lang="en-US" sz="2200" dirty="0"/>
                        <a:t>Colorado</a:t>
                      </a:r>
                    </a:p>
                  </a:txBody>
                  <a:tcPr anchor="ctr"/>
                </a:tc>
                <a:tc>
                  <a:txBody>
                    <a:bodyPr/>
                    <a:lstStyle/>
                    <a:p>
                      <a:r>
                        <a:rPr lang="en-US" sz="2200" dirty="0"/>
                        <a:t>$0</a:t>
                      </a:r>
                    </a:p>
                  </a:txBody>
                  <a:tcPr anchor="ctr"/>
                </a:tc>
                <a:tc>
                  <a:txBody>
                    <a:bodyPr/>
                    <a:lstStyle/>
                    <a:p>
                      <a:r>
                        <a:rPr lang="en-US" sz="2200" dirty="0"/>
                        <a:t>Illinois</a:t>
                      </a:r>
                    </a:p>
                  </a:txBody>
                  <a:tcPr anchor="ctr"/>
                </a:tc>
                <a:tc>
                  <a:txBody>
                    <a:bodyPr/>
                    <a:lstStyle/>
                    <a:p>
                      <a:r>
                        <a:rPr lang="en-US" sz="2200" dirty="0"/>
                        <a:t>$0</a:t>
                      </a:r>
                    </a:p>
                  </a:txBody>
                  <a:tcPr anchor="ctr"/>
                </a:tc>
                <a:extLst>
                  <a:ext uri="{0D108BD9-81ED-4DB2-BD59-A6C34878D82A}">
                    <a16:rowId xmlns:a16="http://schemas.microsoft.com/office/drawing/2014/main" val="348917390"/>
                  </a:ext>
                </a:extLst>
              </a:tr>
              <a:tr h="426720">
                <a:tc>
                  <a:txBody>
                    <a:bodyPr/>
                    <a:lstStyle/>
                    <a:p>
                      <a:r>
                        <a:rPr lang="en-US" sz="2200" dirty="0"/>
                        <a:t>Connecticut</a:t>
                      </a:r>
                    </a:p>
                  </a:txBody>
                  <a:tcPr anchor="ctr"/>
                </a:tc>
                <a:tc>
                  <a:txBody>
                    <a:bodyPr/>
                    <a:lstStyle/>
                    <a:p>
                      <a:r>
                        <a:rPr lang="en-US" sz="2200" dirty="0"/>
                        <a:t>$0</a:t>
                      </a:r>
                    </a:p>
                  </a:txBody>
                  <a:tcPr anchor="ctr"/>
                </a:tc>
                <a:tc>
                  <a:txBody>
                    <a:bodyPr/>
                    <a:lstStyle/>
                    <a:p>
                      <a:r>
                        <a:rPr lang="en-US" sz="2200" dirty="0"/>
                        <a:t>Indiana</a:t>
                      </a:r>
                    </a:p>
                  </a:txBody>
                  <a:tcPr anchor="ctr"/>
                </a:tc>
                <a:tc>
                  <a:txBody>
                    <a:bodyPr/>
                    <a:lstStyle/>
                    <a:p>
                      <a:r>
                        <a:rPr lang="en-US" sz="2200" dirty="0"/>
                        <a:t>$0</a:t>
                      </a:r>
                    </a:p>
                  </a:txBody>
                  <a:tcPr anchor="ctr"/>
                </a:tc>
                <a:extLst>
                  <a:ext uri="{0D108BD9-81ED-4DB2-BD59-A6C34878D82A}">
                    <a16:rowId xmlns:a16="http://schemas.microsoft.com/office/drawing/2014/main" val="1316779040"/>
                  </a:ext>
                </a:extLst>
              </a:tr>
              <a:tr h="426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Delaware</a:t>
                      </a:r>
                    </a:p>
                  </a:txBody>
                  <a:tcPr anchor="ctr"/>
                </a:tc>
                <a:tc>
                  <a:txBody>
                    <a:bodyPr/>
                    <a:lstStyle/>
                    <a:p>
                      <a:r>
                        <a:rPr lang="en-US" sz="2200" dirty="0"/>
                        <a:t>$0</a:t>
                      </a:r>
                    </a:p>
                  </a:txBody>
                  <a:tcPr anchor="ctr"/>
                </a:tc>
                <a:tc>
                  <a:txBody>
                    <a:bodyPr/>
                    <a:lstStyle/>
                    <a:p>
                      <a:r>
                        <a:rPr lang="en-US" sz="2200" dirty="0"/>
                        <a:t>Iowa</a:t>
                      </a:r>
                    </a:p>
                  </a:txBody>
                  <a:tcPr anchor="ctr"/>
                </a:tc>
                <a:tc>
                  <a:txBody>
                    <a:bodyPr/>
                    <a:lstStyle/>
                    <a:p>
                      <a:r>
                        <a:rPr lang="en-US" sz="2200" dirty="0"/>
                        <a:t>$0</a:t>
                      </a:r>
                    </a:p>
                  </a:txBody>
                  <a:tcPr anchor="ctr"/>
                </a:tc>
                <a:extLst>
                  <a:ext uri="{0D108BD9-81ED-4DB2-BD59-A6C34878D82A}">
                    <a16:rowId xmlns:a16="http://schemas.microsoft.com/office/drawing/2014/main" val="317591888"/>
                  </a:ext>
                </a:extLst>
              </a:tr>
              <a:tr h="426720">
                <a:tc>
                  <a:txBody>
                    <a:bodyPr/>
                    <a:lstStyle/>
                    <a:p>
                      <a:r>
                        <a:rPr lang="en-US" sz="2200" dirty="0"/>
                        <a:t>D.C.</a:t>
                      </a:r>
                    </a:p>
                  </a:txBody>
                  <a:tcPr anchor="ctr"/>
                </a:tc>
                <a:tc>
                  <a:txBody>
                    <a:bodyPr/>
                    <a:lstStyle/>
                    <a:p>
                      <a:r>
                        <a:rPr lang="en-US" sz="2200" dirty="0"/>
                        <a:t>$5.00</a:t>
                      </a:r>
                    </a:p>
                  </a:txBody>
                  <a:tcPr anchor="ctr"/>
                </a:tc>
                <a:tc>
                  <a:txBody>
                    <a:bodyPr/>
                    <a:lstStyle/>
                    <a:p>
                      <a:r>
                        <a:rPr lang="en-US" sz="2200" dirty="0"/>
                        <a:t>Kansas</a:t>
                      </a:r>
                    </a:p>
                  </a:txBody>
                  <a:tcPr anchor="ctr"/>
                </a:tc>
                <a:tc>
                  <a:txBody>
                    <a:bodyPr/>
                    <a:lstStyle/>
                    <a:p>
                      <a:r>
                        <a:rPr lang="en-US" sz="2200" dirty="0"/>
                        <a:t>$7.85</a:t>
                      </a:r>
                    </a:p>
                  </a:txBody>
                  <a:tcPr anchor="ctr"/>
                </a:tc>
                <a:extLst>
                  <a:ext uri="{0D108BD9-81ED-4DB2-BD59-A6C34878D82A}">
                    <a16:rowId xmlns:a16="http://schemas.microsoft.com/office/drawing/2014/main" val="877489406"/>
                  </a:ext>
                </a:extLst>
              </a:tr>
            </a:tbl>
          </a:graphicData>
        </a:graphic>
      </p:graphicFrame>
    </p:spTree>
    <p:extLst>
      <p:ext uri="{BB962C8B-B14F-4D97-AF65-F5344CB8AC3E}">
        <p14:creationId xmlns:p14="http://schemas.microsoft.com/office/powerpoint/2010/main" val="25938543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E6D80BA1-C623-D9D4-0882-86EAF95E017E}"/>
              </a:ext>
            </a:extLst>
          </p:cNvPr>
          <p:cNvGraphicFramePr>
            <a:graphicFrameLocks noGrp="1"/>
          </p:cNvGraphicFramePr>
          <p:nvPr>
            <p:extLst>
              <p:ext uri="{D42A27DB-BD31-4B8C-83A1-F6EECF244321}">
                <p14:modId xmlns:p14="http://schemas.microsoft.com/office/powerpoint/2010/main" val="2076488885"/>
              </p:ext>
            </p:extLst>
          </p:nvPr>
        </p:nvGraphicFramePr>
        <p:xfrm>
          <a:off x="2255283" y="1463357"/>
          <a:ext cx="8128000" cy="460248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2732949297"/>
                    </a:ext>
                  </a:extLst>
                </a:gridCol>
                <a:gridCol w="2032000">
                  <a:extLst>
                    <a:ext uri="{9D8B030D-6E8A-4147-A177-3AD203B41FA5}">
                      <a16:colId xmlns:a16="http://schemas.microsoft.com/office/drawing/2014/main" val="3727322868"/>
                    </a:ext>
                  </a:extLst>
                </a:gridCol>
                <a:gridCol w="2032000">
                  <a:extLst>
                    <a:ext uri="{9D8B030D-6E8A-4147-A177-3AD203B41FA5}">
                      <a16:colId xmlns:a16="http://schemas.microsoft.com/office/drawing/2014/main" val="409702490"/>
                    </a:ext>
                  </a:extLst>
                </a:gridCol>
                <a:gridCol w="2032000">
                  <a:extLst>
                    <a:ext uri="{9D8B030D-6E8A-4147-A177-3AD203B41FA5}">
                      <a16:colId xmlns:a16="http://schemas.microsoft.com/office/drawing/2014/main" val="3418632379"/>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1064246296"/>
                  </a:ext>
                </a:extLst>
              </a:tr>
              <a:tr h="370840">
                <a:tc>
                  <a:txBody>
                    <a:bodyPr/>
                    <a:lstStyle/>
                    <a:p>
                      <a:r>
                        <a:rPr lang="en-US" sz="2200" dirty="0"/>
                        <a:t>Kentucky</a:t>
                      </a:r>
                    </a:p>
                  </a:txBody>
                  <a:tcPr anchor="ctr"/>
                </a:tc>
                <a:tc>
                  <a:txBody>
                    <a:bodyPr/>
                    <a:lstStyle/>
                    <a:p>
                      <a:r>
                        <a:rPr lang="en-US" sz="2200" dirty="0"/>
                        <a:t>$0</a:t>
                      </a:r>
                    </a:p>
                  </a:txBody>
                  <a:tcPr anchor="ctr"/>
                </a:tc>
                <a:tc>
                  <a:txBody>
                    <a:bodyPr/>
                    <a:lstStyle/>
                    <a:p>
                      <a:r>
                        <a:rPr lang="en-US" sz="2200" dirty="0"/>
                        <a:t>Montana</a:t>
                      </a:r>
                    </a:p>
                  </a:txBody>
                  <a:tcPr anchor="ctr"/>
                </a:tc>
                <a:tc>
                  <a:txBody>
                    <a:bodyPr/>
                    <a:lstStyle/>
                    <a:p>
                      <a:r>
                        <a:rPr lang="en-US" sz="2200" dirty="0"/>
                        <a:t>$0</a:t>
                      </a:r>
                    </a:p>
                  </a:txBody>
                  <a:tcPr anchor="ctr"/>
                </a:tc>
                <a:extLst>
                  <a:ext uri="{0D108BD9-81ED-4DB2-BD59-A6C34878D82A}">
                    <a16:rowId xmlns:a16="http://schemas.microsoft.com/office/drawing/2014/main" val="1441092577"/>
                  </a:ext>
                </a:extLst>
              </a:tr>
              <a:tr h="370840">
                <a:tc>
                  <a:txBody>
                    <a:bodyPr/>
                    <a:lstStyle/>
                    <a:p>
                      <a:r>
                        <a:rPr lang="en-US" sz="2200" dirty="0"/>
                        <a:t>Louisiana</a:t>
                      </a:r>
                    </a:p>
                  </a:txBody>
                  <a:tcPr anchor="ctr"/>
                </a:tc>
                <a:tc>
                  <a:txBody>
                    <a:bodyPr/>
                    <a:lstStyle/>
                    <a:p>
                      <a:r>
                        <a:rPr lang="en-US" sz="2200" dirty="0"/>
                        <a:t>$0</a:t>
                      </a:r>
                    </a:p>
                  </a:txBody>
                  <a:tcPr anchor="ctr"/>
                </a:tc>
                <a:tc>
                  <a:txBody>
                    <a:bodyPr/>
                    <a:lstStyle/>
                    <a:p>
                      <a:r>
                        <a:rPr lang="en-US" sz="2200" dirty="0"/>
                        <a:t>Nebraska</a:t>
                      </a:r>
                    </a:p>
                  </a:txBody>
                  <a:tcPr anchor="ctr"/>
                </a:tc>
                <a:tc>
                  <a:txBody>
                    <a:bodyPr/>
                    <a:lstStyle/>
                    <a:p>
                      <a:r>
                        <a:rPr lang="en-US" sz="2200" dirty="0"/>
                        <a:t>$4.80</a:t>
                      </a:r>
                    </a:p>
                  </a:txBody>
                  <a:tcPr anchor="ctr"/>
                </a:tc>
                <a:extLst>
                  <a:ext uri="{0D108BD9-81ED-4DB2-BD59-A6C34878D82A}">
                    <a16:rowId xmlns:a16="http://schemas.microsoft.com/office/drawing/2014/main" val="1107470729"/>
                  </a:ext>
                </a:extLst>
              </a:tr>
              <a:tr h="370840">
                <a:tc>
                  <a:txBody>
                    <a:bodyPr/>
                    <a:lstStyle/>
                    <a:p>
                      <a:r>
                        <a:rPr lang="en-US" sz="2200" dirty="0"/>
                        <a:t>Maine</a:t>
                      </a:r>
                    </a:p>
                  </a:txBody>
                  <a:tcPr anchor="ctr"/>
                </a:tc>
                <a:tc>
                  <a:txBody>
                    <a:bodyPr/>
                    <a:lstStyle/>
                    <a:p>
                      <a:r>
                        <a:rPr lang="en-US" sz="2200" dirty="0"/>
                        <a:t>$0</a:t>
                      </a:r>
                    </a:p>
                  </a:txBody>
                  <a:tcPr anchor="ctr"/>
                </a:tc>
                <a:tc>
                  <a:txBody>
                    <a:bodyPr/>
                    <a:lstStyle/>
                    <a:p>
                      <a:r>
                        <a:rPr lang="en-US" sz="2200" dirty="0"/>
                        <a:t>Nevada</a:t>
                      </a:r>
                    </a:p>
                  </a:txBody>
                  <a:tcPr anchor="ctr"/>
                </a:tc>
                <a:tc>
                  <a:txBody>
                    <a:bodyPr/>
                    <a:lstStyle/>
                    <a:p>
                      <a:r>
                        <a:rPr lang="en-US" sz="2200" dirty="0"/>
                        <a:t>$0</a:t>
                      </a:r>
                    </a:p>
                  </a:txBody>
                  <a:tcPr anchor="ctr"/>
                </a:tc>
                <a:extLst>
                  <a:ext uri="{0D108BD9-81ED-4DB2-BD59-A6C34878D82A}">
                    <a16:rowId xmlns:a16="http://schemas.microsoft.com/office/drawing/2014/main" val="318310253"/>
                  </a:ext>
                </a:extLst>
              </a:tr>
              <a:tr h="370840">
                <a:tc>
                  <a:txBody>
                    <a:bodyPr/>
                    <a:lstStyle/>
                    <a:p>
                      <a:r>
                        <a:rPr lang="en-US" sz="2200" dirty="0"/>
                        <a:t>Maryland</a:t>
                      </a:r>
                    </a:p>
                  </a:txBody>
                  <a:tcPr anchor="ctr"/>
                </a:tc>
                <a:tc>
                  <a:txBody>
                    <a:bodyPr/>
                    <a:lstStyle/>
                    <a:p>
                      <a:r>
                        <a:rPr lang="en-US" sz="2200" dirty="0"/>
                        <a:t>$5.00</a:t>
                      </a:r>
                    </a:p>
                  </a:txBody>
                  <a:tcPr anchor="ctr"/>
                </a:tc>
                <a:tc>
                  <a:txBody>
                    <a:bodyPr/>
                    <a:lstStyle/>
                    <a:p>
                      <a:r>
                        <a:rPr lang="en-US" sz="2200" dirty="0"/>
                        <a:t>New Hampshire </a:t>
                      </a:r>
                    </a:p>
                  </a:txBody>
                  <a:tcPr anchor="ctr"/>
                </a:tc>
                <a:tc>
                  <a:txBody>
                    <a:bodyPr/>
                    <a:lstStyle/>
                    <a:p>
                      <a:r>
                        <a:rPr lang="en-US" sz="2200" dirty="0"/>
                        <a:t>$0</a:t>
                      </a:r>
                    </a:p>
                  </a:txBody>
                  <a:tcPr anchor="ctr"/>
                </a:tc>
                <a:extLst>
                  <a:ext uri="{0D108BD9-81ED-4DB2-BD59-A6C34878D82A}">
                    <a16:rowId xmlns:a16="http://schemas.microsoft.com/office/drawing/2014/main" val="1671171845"/>
                  </a:ext>
                </a:extLst>
              </a:tr>
              <a:tr h="370840">
                <a:tc>
                  <a:txBody>
                    <a:bodyPr/>
                    <a:lstStyle/>
                    <a:p>
                      <a:r>
                        <a:rPr lang="en-US" sz="2200" dirty="0"/>
                        <a:t>Massachusetts</a:t>
                      </a:r>
                    </a:p>
                  </a:txBody>
                  <a:tcPr anchor="ctr"/>
                </a:tc>
                <a:tc>
                  <a:txBody>
                    <a:bodyPr/>
                    <a:lstStyle/>
                    <a:p>
                      <a:r>
                        <a:rPr lang="en-US" sz="2200" dirty="0"/>
                        <a:t>$1.25</a:t>
                      </a:r>
                    </a:p>
                  </a:txBody>
                  <a:tcPr anchor="ctr"/>
                </a:tc>
                <a:tc>
                  <a:txBody>
                    <a:bodyPr/>
                    <a:lstStyle/>
                    <a:p>
                      <a:r>
                        <a:rPr lang="en-US" sz="2200" dirty="0"/>
                        <a:t>New Jersey</a:t>
                      </a:r>
                    </a:p>
                  </a:txBody>
                  <a:tcPr anchor="ctr"/>
                </a:tc>
                <a:tc>
                  <a:txBody>
                    <a:bodyPr/>
                    <a:lstStyle/>
                    <a:p>
                      <a:r>
                        <a:rPr lang="en-US" sz="2200" dirty="0"/>
                        <a:t>$1.00</a:t>
                      </a:r>
                    </a:p>
                  </a:txBody>
                  <a:tcPr anchor="ctr"/>
                </a:tc>
                <a:extLst>
                  <a:ext uri="{0D108BD9-81ED-4DB2-BD59-A6C34878D82A}">
                    <a16:rowId xmlns:a16="http://schemas.microsoft.com/office/drawing/2014/main" val="3981223052"/>
                  </a:ext>
                </a:extLst>
              </a:tr>
              <a:tr h="370840">
                <a:tc>
                  <a:txBody>
                    <a:bodyPr/>
                    <a:lstStyle/>
                    <a:p>
                      <a:r>
                        <a:rPr lang="en-US" sz="2200" dirty="0"/>
                        <a:t>Michigan</a:t>
                      </a:r>
                    </a:p>
                  </a:txBody>
                  <a:tcPr anchor="ctr"/>
                </a:tc>
                <a:tc>
                  <a:txBody>
                    <a:bodyPr/>
                    <a:lstStyle/>
                    <a:p>
                      <a:r>
                        <a:rPr lang="en-US" sz="2200" dirty="0"/>
                        <a:t>$0</a:t>
                      </a:r>
                    </a:p>
                  </a:txBody>
                  <a:tcPr anchor="ctr"/>
                </a:tc>
                <a:tc>
                  <a:txBody>
                    <a:bodyPr/>
                    <a:lstStyle/>
                    <a:p>
                      <a:r>
                        <a:rPr lang="en-US" sz="2200" dirty="0"/>
                        <a:t>New Mexico</a:t>
                      </a:r>
                    </a:p>
                  </a:txBody>
                  <a:tcPr anchor="ctr"/>
                </a:tc>
                <a:tc>
                  <a:txBody>
                    <a:bodyPr/>
                    <a:lstStyle/>
                    <a:p>
                      <a:r>
                        <a:rPr lang="en-US" sz="2200" dirty="0"/>
                        <a:t>$0</a:t>
                      </a:r>
                    </a:p>
                  </a:txBody>
                  <a:tcPr anchor="ctr"/>
                </a:tc>
                <a:extLst>
                  <a:ext uri="{0D108BD9-81ED-4DB2-BD59-A6C34878D82A}">
                    <a16:rowId xmlns:a16="http://schemas.microsoft.com/office/drawing/2014/main" val="155339971"/>
                  </a:ext>
                </a:extLst>
              </a:tr>
              <a:tr h="370840">
                <a:tc>
                  <a:txBody>
                    <a:bodyPr/>
                    <a:lstStyle/>
                    <a:p>
                      <a:r>
                        <a:rPr lang="en-US" sz="2200" dirty="0"/>
                        <a:t>Minnesota</a:t>
                      </a:r>
                    </a:p>
                  </a:txBody>
                  <a:tcPr anchor="ctr"/>
                </a:tc>
                <a:tc>
                  <a:txBody>
                    <a:bodyPr/>
                    <a:lstStyle/>
                    <a:p>
                      <a:r>
                        <a:rPr lang="en-US" sz="2200" dirty="0"/>
                        <a:t>$0</a:t>
                      </a:r>
                    </a:p>
                  </a:txBody>
                  <a:tcPr anchor="ctr"/>
                </a:tc>
                <a:tc>
                  <a:txBody>
                    <a:bodyPr/>
                    <a:lstStyle/>
                    <a:p>
                      <a:r>
                        <a:rPr lang="en-US" sz="2200" dirty="0"/>
                        <a:t>New York</a:t>
                      </a:r>
                    </a:p>
                  </a:txBody>
                  <a:tcPr anchor="ctr"/>
                </a:tc>
                <a:tc>
                  <a:txBody>
                    <a:bodyPr/>
                    <a:lstStyle/>
                    <a:p>
                      <a:r>
                        <a:rPr lang="en-US" sz="2200" dirty="0"/>
                        <a:t>$6.25</a:t>
                      </a:r>
                    </a:p>
                  </a:txBody>
                  <a:tcPr anchor="ctr"/>
                </a:tc>
                <a:extLst>
                  <a:ext uri="{0D108BD9-81ED-4DB2-BD59-A6C34878D82A}">
                    <a16:rowId xmlns:a16="http://schemas.microsoft.com/office/drawing/2014/main" val="313976280"/>
                  </a:ext>
                </a:extLst>
              </a:tr>
              <a:tr h="370840">
                <a:tc>
                  <a:txBody>
                    <a:bodyPr/>
                    <a:lstStyle/>
                    <a:p>
                      <a:r>
                        <a:rPr lang="en-US" sz="2200" dirty="0"/>
                        <a:t>Mississippi</a:t>
                      </a:r>
                    </a:p>
                  </a:txBody>
                  <a:tcPr anchor="ctr"/>
                </a:tc>
                <a:tc>
                  <a:txBody>
                    <a:bodyPr/>
                    <a:lstStyle/>
                    <a:p>
                      <a:r>
                        <a:rPr lang="en-US" sz="2200" dirty="0"/>
                        <a:t>$0</a:t>
                      </a:r>
                    </a:p>
                  </a:txBody>
                  <a:tcPr anchor="ctr"/>
                </a:tc>
                <a:tc>
                  <a:txBody>
                    <a:bodyPr/>
                    <a:lstStyle/>
                    <a:p>
                      <a:r>
                        <a:rPr lang="en-US" sz="2200" dirty="0"/>
                        <a:t>North Carolina</a:t>
                      </a:r>
                    </a:p>
                  </a:txBody>
                  <a:tcPr anchor="ctr"/>
                </a:tc>
                <a:tc>
                  <a:txBody>
                    <a:bodyPr/>
                    <a:lstStyle/>
                    <a:p>
                      <a:r>
                        <a:rPr lang="en-US" sz="2200" dirty="0"/>
                        <a:t>$2.00</a:t>
                      </a:r>
                    </a:p>
                  </a:txBody>
                  <a:tcPr anchor="ctr"/>
                </a:tc>
                <a:extLst>
                  <a:ext uri="{0D108BD9-81ED-4DB2-BD59-A6C34878D82A}">
                    <a16:rowId xmlns:a16="http://schemas.microsoft.com/office/drawing/2014/main" val="3728054672"/>
                  </a:ext>
                </a:extLst>
              </a:tr>
              <a:tr h="370840">
                <a:tc>
                  <a:txBody>
                    <a:bodyPr/>
                    <a:lstStyle/>
                    <a:p>
                      <a:r>
                        <a:rPr lang="en-US" sz="2200" dirty="0"/>
                        <a:t>Missouri</a:t>
                      </a:r>
                    </a:p>
                  </a:txBody>
                  <a:tcPr anchor="ctr"/>
                </a:tc>
                <a:tc>
                  <a:txBody>
                    <a:bodyPr/>
                    <a:lstStyle/>
                    <a:p>
                      <a:r>
                        <a:rPr lang="en-US" sz="2200" dirty="0"/>
                        <a:t>$0</a:t>
                      </a:r>
                    </a:p>
                  </a:txBody>
                  <a:tcPr anchor="ctr"/>
                </a:tc>
                <a:tc>
                  <a:txBody>
                    <a:bodyPr/>
                    <a:lstStyle/>
                    <a:p>
                      <a:r>
                        <a:rPr lang="en-US" sz="2200" dirty="0"/>
                        <a:t>North Dakota</a:t>
                      </a:r>
                    </a:p>
                  </a:txBody>
                  <a:tcPr anchor="ctr"/>
                </a:tc>
                <a:tc>
                  <a:txBody>
                    <a:bodyPr/>
                    <a:lstStyle/>
                    <a:p>
                      <a:r>
                        <a:rPr lang="en-US" sz="2200" dirty="0"/>
                        <a:t>$5.00</a:t>
                      </a:r>
                    </a:p>
                  </a:txBody>
                  <a:tcPr anchor="ctr"/>
                </a:tc>
                <a:extLst>
                  <a:ext uri="{0D108BD9-81ED-4DB2-BD59-A6C34878D82A}">
                    <a16:rowId xmlns:a16="http://schemas.microsoft.com/office/drawing/2014/main" val="402080470"/>
                  </a:ext>
                </a:extLst>
              </a:tr>
            </a:tbl>
          </a:graphicData>
        </a:graphic>
      </p:graphicFrame>
      <p:sp>
        <p:nvSpPr>
          <p:cNvPr id="4" name="Title 3">
            <a:extLst>
              <a:ext uri="{FF2B5EF4-FFF2-40B4-BE49-F238E27FC236}">
                <a16:creationId xmlns:a16="http://schemas.microsoft.com/office/drawing/2014/main" id="{B4E8588B-3202-B730-7E95-C8B6FFC87C29}"/>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5FDE506A-534B-105F-D129-2646212277D7}"/>
              </a:ext>
            </a:extLst>
          </p:cNvPr>
          <p:cNvSpPr>
            <a:spLocks noGrp="1"/>
          </p:cNvSpPr>
          <p:nvPr>
            <p:ph type="sldNum" sz="quarter" idx="12"/>
          </p:nvPr>
        </p:nvSpPr>
        <p:spPr/>
        <p:txBody>
          <a:bodyPr/>
          <a:lstStyle/>
          <a:p>
            <a:fld id="{2DEA1BFF-5034-4F1A-B5F9-11EA113F3039}" type="slidenum">
              <a:rPr lang="en-US" smtClean="0"/>
              <a:t>141</a:t>
            </a:fld>
            <a:endParaRPr lang="en-US"/>
          </a:p>
        </p:txBody>
      </p:sp>
    </p:spTree>
    <p:extLst>
      <p:ext uri="{BB962C8B-B14F-4D97-AF65-F5344CB8AC3E}">
        <p14:creationId xmlns:p14="http://schemas.microsoft.com/office/powerpoint/2010/main" val="23340950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858132AE-85B6-48BB-95BC-A11DB0BA5B58}"/>
              </a:ext>
            </a:extLst>
          </p:cNvPr>
          <p:cNvGraphicFramePr>
            <a:graphicFrameLocks noGrp="1"/>
          </p:cNvGraphicFramePr>
          <p:nvPr>
            <p:extLst>
              <p:ext uri="{D42A27DB-BD31-4B8C-83A1-F6EECF244321}">
                <p14:modId xmlns:p14="http://schemas.microsoft.com/office/powerpoint/2010/main" val="2135925119"/>
              </p:ext>
            </p:extLst>
          </p:nvPr>
        </p:nvGraphicFramePr>
        <p:xfrm>
          <a:off x="2429666" y="1549569"/>
          <a:ext cx="8128000" cy="42672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a16="http://schemas.microsoft.com/office/drawing/2014/main" val="1592866383"/>
                    </a:ext>
                  </a:extLst>
                </a:gridCol>
                <a:gridCol w="2032000">
                  <a:extLst>
                    <a:ext uri="{9D8B030D-6E8A-4147-A177-3AD203B41FA5}">
                      <a16:colId xmlns:a16="http://schemas.microsoft.com/office/drawing/2014/main" val="705710524"/>
                    </a:ext>
                  </a:extLst>
                </a:gridCol>
                <a:gridCol w="2032000">
                  <a:extLst>
                    <a:ext uri="{9D8B030D-6E8A-4147-A177-3AD203B41FA5}">
                      <a16:colId xmlns:a16="http://schemas.microsoft.com/office/drawing/2014/main" val="2785508797"/>
                    </a:ext>
                  </a:extLst>
                </a:gridCol>
                <a:gridCol w="2032000">
                  <a:extLst>
                    <a:ext uri="{9D8B030D-6E8A-4147-A177-3AD203B41FA5}">
                      <a16:colId xmlns:a16="http://schemas.microsoft.com/office/drawing/2014/main" val="529625898"/>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3189688149"/>
                  </a:ext>
                </a:extLst>
              </a:tr>
              <a:tr h="370840">
                <a:tc>
                  <a:txBody>
                    <a:bodyPr/>
                    <a:lstStyle/>
                    <a:p>
                      <a:r>
                        <a:rPr lang="en-US" sz="2200" dirty="0"/>
                        <a:t>Ohio</a:t>
                      </a:r>
                    </a:p>
                  </a:txBody>
                  <a:tcPr anchor="ctr"/>
                </a:tc>
                <a:tc>
                  <a:txBody>
                    <a:bodyPr/>
                    <a:lstStyle/>
                    <a:p>
                      <a:r>
                        <a:rPr lang="en-US" sz="2200" dirty="0"/>
                        <a:t>$1.20</a:t>
                      </a:r>
                    </a:p>
                  </a:txBody>
                  <a:tcPr anchor="ctr"/>
                </a:tc>
                <a:tc>
                  <a:txBody>
                    <a:bodyPr/>
                    <a:lstStyle/>
                    <a:p>
                      <a:r>
                        <a:rPr lang="en-US" sz="2200" dirty="0"/>
                        <a:t>Texas</a:t>
                      </a:r>
                    </a:p>
                  </a:txBody>
                  <a:tcPr anchor="ctr"/>
                </a:tc>
                <a:tc>
                  <a:txBody>
                    <a:bodyPr/>
                    <a:lstStyle/>
                    <a:p>
                      <a:r>
                        <a:rPr lang="en-US" sz="2200" dirty="0"/>
                        <a:t>$0</a:t>
                      </a:r>
                    </a:p>
                  </a:txBody>
                  <a:tcPr anchor="ctr"/>
                </a:tc>
                <a:extLst>
                  <a:ext uri="{0D108BD9-81ED-4DB2-BD59-A6C34878D82A}">
                    <a16:rowId xmlns:a16="http://schemas.microsoft.com/office/drawing/2014/main" val="3466524902"/>
                  </a:ext>
                </a:extLst>
              </a:tr>
              <a:tr h="370840">
                <a:tc>
                  <a:txBody>
                    <a:bodyPr/>
                    <a:lstStyle/>
                    <a:p>
                      <a:r>
                        <a:rPr lang="en-US" sz="2200" dirty="0"/>
                        <a:t>Oklahoma</a:t>
                      </a:r>
                    </a:p>
                  </a:txBody>
                  <a:tcPr anchor="ctr"/>
                </a:tc>
                <a:tc>
                  <a:txBody>
                    <a:bodyPr/>
                    <a:lstStyle/>
                    <a:p>
                      <a:r>
                        <a:rPr lang="en-US" sz="2200" dirty="0"/>
                        <a:t>$3.60</a:t>
                      </a:r>
                    </a:p>
                  </a:txBody>
                  <a:tcPr anchor="ctr"/>
                </a:tc>
                <a:tc>
                  <a:txBody>
                    <a:bodyPr/>
                    <a:lstStyle/>
                    <a:p>
                      <a:r>
                        <a:rPr lang="en-US" sz="2200" dirty="0"/>
                        <a:t>Utah</a:t>
                      </a:r>
                    </a:p>
                  </a:txBody>
                  <a:tcPr anchor="ctr"/>
                </a:tc>
                <a:tc>
                  <a:txBody>
                    <a:bodyPr/>
                    <a:lstStyle/>
                    <a:p>
                      <a:r>
                        <a:rPr lang="en-US" sz="2200" dirty="0"/>
                        <a:t>$1.20</a:t>
                      </a:r>
                    </a:p>
                  </a:txBody>
                  <a:tcPr anchor="ctr"/>
                </a:tc>
                <a:extLst>
                  <a:ext uri="{0D108BD9-81ED-4DB2-BD59-A6C34878D82A}">
                    <a16:rowId xmlns:a16="http://schemas.microsoft.com/office/drawing/2014/main" val="2548472623"/>
                  </a:ext>
                </a:extLst>
              </a:tr>
              <a:tr h="370840">
                <a:tc>
                  <a:txBody>
                    <a:bodyPr/>
                    <a:lstStyle/>
                    <a:p>
                      <a:r>
                        <a:rPr lang="en-US" sz="2200" dirty="0"/>
                        <a:t>Oregon</a:t>
                      </a:r>
                    </a:p>
                  </a:txBody>
                  <a:tcPr anchor="ctr"/>
                </a:tc>
                <a:tc>
                  <a:txBody>
                    <a:bodyPr/>
                    <a:lstStyle/>
                    <a:p>
                      <a:r>
                        <a:rPr lang="en-US" sz="2200" dirty="0"/>
                        <a:t>$2.40</a:t>
                      </a:r>
                    </a:p>
                  </a:txBody>
                  <a:tcPr anchor="ctr"/>
                </a:tc>
                <a:tc>
                  <a:txBody>
                    <a:bodyPr/>
                    <a:lstStyle/>
                    <a:p>
                      <a:r>
                        <a:rPr lang="en-US" sz="2200" dirty="0"/>
                        <a:t>Vermont </a:t>
                      </a:r>
                    </a:p>
                  </a:txBody>
                  <a:tcPr anchor="ctr"/>
                </a:tc>
                <a:tc>
                  <a:txBody>
                    <a:bodyPr/>
                    <a:lstStyle/>
                    <a:p>
                      <a:r>
                        <a:rPr lang="en-US" sz="2200" dirty="0"/>
                        <a:t>$0</a:t>
                      </a:r>
                    </a:p>
                  </a:txBody>
                  <a:tcPr anchor="ctr"/>
                </a:tc>
                <a:extLst>
                  <a:ext uri="{0D108BD9-81ED-4DB2-BD59-A6C34878D82A}">
                    <a16:rowId xmlns:a16="http://schemas.microsoft.com/office/drawing/2014/main" val="1732142479"/>
                  </a:ext>
                </a:extLst>
              </a:tr>
              <a:tr h="370840">
                <a:tc>
                  <a:txBody>
                    <a:bodyPr/>
                    <a:lstStyle/>
                    <a:p>
                      <a:r>
                        <a:rPr lang="en-US" sz="2200" dirty="0"/>
                        <a:t>Pennsylvania</a:t>
                      </a:r>
                    </a:p>
                  </a:txBody>
                  <a:tcPr anchor="ctr"/>
                </a:tc>
                <a:tc>
                  <a:txBody>
                    <a:bodyPr/>
                    <a:lstStyle/>
                    <a:p>
                      <a:r>
                        <a:rPr lang="en-US" sz="2200" dirty="0"/>
                        <a:t>$0.50</a:t>
                      </a:r>
                    </a:p>
                  </a:txBody>
                  <a:tcPr anchor="ctr"/>
                </a:tc>
                <a:tc>
                  <a:txBody>
                    <a:bodyPr/>
                    <a:lstStyle/>
                    <a:p>
                      <a:r>
                        <a:rPr lang="en-US" sz="2200" dirty="0"/>
                        <a:t>Virginia</a:t>
                      </a:r>
                    </a:p>
                  </a:txBody>
                  <a:tcPr anchor="ctr"/>
                </a:tc>
                <a:tc>
                  <a:txBody>
                    <a:bodyPr/>
                    <a:lstStyle/>
                    <a:p>
                      <a:r>
                        <a:rPr lang="en-US" sz="2200" dirty="0"/>
                        <a:t>$6.00</a:t>
                      </a:r>
                    </a:p>
                  </a:txBody>
                  <a:tcPr anchor="ctr"/>
                </a:tc>
                <a:extLst>
                  <a:ext uri="{0D108BD9-81ED-4DB2-BD59-A6C34878D82A}">
                    <a16:rowId xmlns:a16="http://schemas.microsoft.com/office/drawing/2014/main" val="400777453"/>
                  </a:ext>
                </a:extLst>
              </a:tr>
              <a:tr h="370840">
                <a:tc>
                  <a:txBody>
                    <a:bodyPr/>
                    <a:lstStyle/>
                    <a:p>
                      <a:r>
                        <a:rPr lang="en-US" sz="2200" dirty="0"/>
                        <a:t>Puerto Rico</a:t>
                      </a:r>
                    </a:p>
                  </a:txBody>
                  <a:tcPr anchor="ctr"/>
                </a:tc>
                <a:tc>
                  <a:txBody>
                    <a:bodyPr/>
                    <a:lstStyle/>
                    <a:p>
                      <a:r>
                        <a:rPr lang="en-US" sz="2200" dirty="0"/>
                        <a:t>$6.25</a:t>
                      </a:r>
                    </a:p>
                  </a:txBody>
                  <a:tcPr anchor="ctr"/>
                </a:tc>
                <a:tc>
                  <a:txBody>
                    <a:bodyPr/>
                    <a:lstStyle/>
                    <a:p>
                      <a:r>
                        <a:rPr lang="en-US" sz="2200" dirty="0"/>
                        <a:t>Virgin Island</a:t>
                      </a:r>
                    </a:p>
                  </a:txBody>
                  <a:tcPr anchor="ctr"/>
                </a:tc>
                <a:tc>
                  <a:txBody>
                    <a:bodyPr/>
                    <a:lstStyle/>
                    <a:p>
                      <a:r>
                        <a:rPr lang="en-US" sz="2200" dirty="0"/>
                        <a:t>$0</a:t>
                      </a:r>
                    </a:p>
                  </a:txBody>
                  <a:tcPr anchor="ctr"/>
                </a:tc>
                <a:extLst>
                  <a:ext uri="{0D108BD9-81ED-4DB2-BD59-A6C34878D82A}">
                    <a16:rowId xmlns:a16="http://schemas.microsoft.com/office/drawing/2014/main" val="1081390666"/>
                  </a:ext>
                </a:extLst>
              </a:tr>
              <a:tr h="370840">
                <a:tc>
                  <a:txBody>
                    <a:bodyPr/>
                    <a:lstStyle/>
                    <a:p>
                      <a:r>
                        <a:rPr lang="en-US" sz="2200" dirty="0"/>
                        <a:t>Rhode Island</a:t>
                      </a:r>
                    </a:p>
                  </a:txBody>
                  <a:tcPr anchor="ctr"/>
                </a:tc>
                <a:tc>
                  <a:txBody>
                    <a:bodyPr/>
                    <a:lstStyle/>
                    <a:p>
                      <a:r>
                        <a:rPr lang="en-US" sz="2200" dirty="0"/>
                        <a:t>$0</a:t>
                      </a:r>
                    </a:p>
                  </a:txBody>
                  <a:tcPr anchor="ctr"/>
                </a:tc>
                <a:tc>
                  <a:txBody>
                    <a:bodyPr/>
                    <a:lstStyle/>
                    <a:p>
                      <a:r>
                        <a:rPr lang="en-US" sz="2200" dirty="0"/>
                        <a:t>Washington</a:t>
                      </a:r>
                    </a:p>
                  </a:txBody>
                  <a:tcPr anchor="ctr"/>
                </a:tc>
                <a:tc>
                  <a:txBody>
                    <a:bodyPr/>
                    <a:lstStyle/>
                    <a:p>
                      <a:r>
                        <a:rPr lang="en-US" sz="2200" dirty="0"/>
                        <a:t>$7.20</a:t>
                      </a:r>
                    </a:p>
                  </a:txBody>
                  <a:tcPr anchor="ctr"/>
                </a:tc>
                <a:extLst>
                  <a:ext uri="{0D108BD9-81ED-4DB2-BD59-A6C34878D82A}">
                    <a16:rowId xmlns:a16="http://schemas.microsoft.com/office/drawing/2014/main" val="1267907921"/>
                  </a:ext>
                </a:extLst>
              </a:tr>
              <a:tr h="370840">
                <a:tc>
                  <a:txBody>
                    <a:bodyPr/>
                    <a:lstStyle/>
                    <a:p>
                      <a:r>
                        <a:rPr lang="en-US" sz="2200" dirty="0"/>
                        <a:t>South Carolina</a:t>
                      </a:r>
                    </a:p>
                  </a:txBody>
                  <a:tcPr anchor="ctr"/>
                </a:tc>
                <a:tc>
                  <a:txBody>
                    <a:bodyPr/>
                    <a:lstStyle/>
                    <a:p>
                      <a:r>
                        <a:rPr lang="en-US" sz="2200" dirty="0"/>
                        <a:t>$1.00</a:t>
                      </a:r>
                    </a:p>
                  </a:txBody>
                  <a:tcPr anchor="ctr"/>
                </a:tc>
                <a:tc>
                  <a:txBody>
                    <a:bodyPr/>
                    <a:lstStyle/>
                    <a:p>
                      <a:r>
                        <a:rPr lang="en-US" sz="2200" dirty="0"/>
                        <a:t>West Virginia</a:t>
                      </a:r>
                    </a:p>
                  </a:txBody>
                  <a:tcPr anchor="ctr"/>
                </a:tc>
                <a:tc>
                  <a:txBody>
                    <a:bodyPr/>
                    <a:lstStyle/>
                    <a:p>
                      <a:r>
                        <a:rPr lang="en-US" sz="2200" dirty="0"/>
                        <a:t>$24.00</a:t>
                      </a:r>
                    </a:p>
                  </a:txBody>
                  <a:tcPr anchor="ctr"/>
                </a:tc>
                <a:extLst>
                  <a:ext uri="{0D108BD9-81ED-4DB2-BD59-A6C34878D82A}">
                    <a16:rowId xmlns:a16="http://schemas.microsoft.com/office/drawing/2014/main" val="2653359710"/>
                  </a:ext>
                </a:extLst>
              </a:tr>
              <a:tr h="370840">
                <a:tc>
                  <a:txBody>
                    <a:bodyPr/>
                    <a:lstStyle/>
                    <a:p>
                      <a:r>
                        <a:rPr lang="en-US" sz="2200" dirty="0"/>
                        <a:t>South Dakota</a:t>
                      </a:r>
                    </a:p>
                  </a:txBody>
                  <a:tcPr anchor="ctr"/>
                </a:tc>
                <a:tc>
                  <a:txBody>
                    <a:bodyPr/>
                    <a:lstStyle/>
                    <a:p>
                      <a:r>
                        <a:rPr lang="en-US" sz="2200" dirty="0"/>
                        <a:t>$0</a:t>
                      </a:r>
                    </a:p>
                  </a:txBody>
                  <a:tcPr anchor="ctr"/>
                </a:tc>
                <a:tc>
                  <a:txBody>
                    <a:bodyPr/>
                    <a:lstStyle/>
                    <a:p>
                      <a:r>
                        <a:rPr lang="en-US" sz="2200" dirty="0"/>
                        <a:t>Wisconsin</a:t>
                      </a:r>
                    </a:p>
                  </a:txBody>
                  <a:tcPr anchor="ctr"/>
                </a:tc>
                <a:tc>
                  <a:txBody>
                    <a:bodyPr/>
                    <a:lstStyle/>
                    <a:p>
                      <a:r>
                        <a:rPr lang="en-US" sz="2200" dirty="0"/>
                        <a:t>$1.20</a:t>
                      </a:r>
                    </a:p>
                  </a:txBody>
                  <a:tcPr anchor="ctr"/>
                </a:tc>
                <a:extLst>
                  <a:ext uri="{0D108BD9-81ED-4DB2-BD59-A6C34878D82A}">
                    <a16:rowId xmlns:a16="http://schemas.microsoft.com/office/drawing/2014/main" val="2157016849"/>
                  </a:ext>
                </a:extLst>
              </a:tr>
              <a:tr h="370840">
                <a:tc>
                  <a:txBody>
                    <a:bodyPr/>
                    <a:lstStyle/>
                    <a:p>
                      <a:r>
                        <a:rPr lang="en-US" sz="2200" dirty="0"/>
                        <a:t>Tennessee</a:t>
                      </a:r>
                    </a:p>
                  </a:txBody>
                  <a:tcPr anchor="ctr"/>
                </a:tc>
                <a:tc>
                  <a:txBody>
                    <a:bodyPr/>
                    <a:lstStyle/>
                    <a:p>
                      <a:r>
                        <a:rPr lang="en-US" sz="2200" dirty="0"/>
                        <a:t>$2.00</a:t>
                      </a:r>
                    </a:p>
                  </a:txBody>
                  <a:tcPr anchor="ctr"/>
                </a:tc>
                <a:tc>
                  <a:txBody>
                    <a:bodyPr/>
                    <a:lstStyle/>
                    <a:p>
                      <a:r>
                        <a:rPr lang="en-US" sz="2200" dirty="0"/>
                        <a:t>Wyoming</a:t>
                      </a:r>
                    </a:p>
                  </a:txBody>
                  <a:tcPr anchor="ctr"/>
                </a:tc>
                <a:tc>
                  <a:txBody>
                    <a:bodyPr/>
                    <a:lstStyle/>
                    <a:p>
                      <a:r>
                        <a:rPr lang="en-US" sz="2200" dirty="0"/>
                        <a:t>$0</a:t>
                      </a:r>
                    </a:p>
                  </a:txBody>
                  <a:tcPr anchor="ctr"/>
                </a:tc>
                <a:extLst>
                  <a:ext uri="{0D108BD9-81ED-4DB2-BD59-A6C34878D82A}">
                    <a16:rowId xmlns:a16="http://schemas.microsoft.com/office/drawing/2014/main" val="2918859027"/>
                  </a:ext>
                </a:extLst>
              </a:tr>
            </a:tbl>
          </a:graphicData>
        </a:graphic>
      </p:graphicFrame>
      <p:sp>
        <p:nvSpPr>
          <p:cNvPr id="7" name="Title 6">
            <a:extLst>
              <a:ext uri="{FF2B5EF4-FFF2-40B4-BE49-F238E27FC236}">
                <a16:creationId xmlns:a16="http://schemas.microsoft.com/office/drawing/2014/main" id="{C993FAFF-622C-199C-EAAF-F7FE3330A1C2}"/>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E52B4C1A-5177-479F-DE2F-E37ED554B16D}"/>
              </a:ext>
            </a:extLst>
          </p:cNvPr>
          <p:cNvSpPr>
            <a:spLocks noGrp="1"/>
          </p:cNvSpPr>
          <p:nvPr>
            <p:ph type="sldNum" sz="quarter" idx="12"/>
          </p:nvPr>
        </p:nvSpPr>
        <p:spPr/>
        <p:txBody>
          <a:bodyPr/>
          <a:lstStyle/>
          <a:p>
            <a:fld id="{2DEA1BFF-5034-4F1A-B5F9-11EA113F3039}" type="slidenum">
              <a:rPr lang="en-US" smtClean="0"/>
              <a:t>142</a:t>
            </a:fld>
            <a:endParaRPr lang="en-US"/>
          </a:p>
        </p:txBody>
      </p:sp>
    </p:spTree>
    <p:extLst>
      <p:ext uri="{BB962C8B-B14F-4D97-AF65-F5344CB8AC3E}">
        <p14:creationId xmlns:p14="http://schemas.microsoft.com/office/powerpoint/2010/main" val="35310238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85B6-246F-C463-4228-7978498A8BFA}"/>
              </a:ext>
            </a:extLst>
          </p:cNvPr>
          <p:cNvSpPr>
            <a:spLocks noGrp="1"/>
          </p:cNvSpPr>
          <p:nvPr>
            <p:ph type="title"/>
          </p:nvPr>
        </p:nvSpPr>
        <p:spPr>
          <a:xfrm>
            <a:off x="1484310" y="16072"/>
            <a:ext cx="10018713" cy="1752599"/>
          </a:xfrm>
        </p:spPr>
        <p:txBody>
          <a:bodyPr>
            <a:normAutofit/>
          </a:bodyPr>
          <a:lstStyle/>
          <a:p>
            <a:r>
              <a:rPr lang="en-US" dirty="0"/>
              <a:t>Important Phone Numbers</a:t>
            </a:r>
          </a:p>
        </p:txBody>
      </p:sp>
      <p:sp>
        <p:nvSpPr>
          <p:cNvPr id="3" name="Content Placeholder 2">
            <a:extLst>
              <a:ext uri="{FF2B5EF4-FFF2-40B4-BE49-F238E27FC236}">
                <a16:creationId xmlns:a16="http://schemas.microsoft.com/office/drawing/2014/main" id="{2C3D2CF1-4267-F70D-2D91-0CC7F430C47F}"/>
              </a:ext>
            </a:extLst>
          </p:cNvPr>
          <p:cNvSpPr>
            <a:spLocks noGrp="1"/>
          </p:cNvSpPr>
          <p:nvPr>
            <p:ph idx="1"/>
          </p:nvPr>
        </p:nvSpPr>
        <p:spPr>
          <a:xfrm>
            <a:off x="1703331" y="1440478"/>
            <a:ext cx="8785337" cy="4609215"/>
          </a:xfrm>
        </p:spPr>
        <p:txBody>
          <a:bodyPr anchor="t">
            <a:normAutofit/>
          </a:bodyPr>
          <a:lstStyle/>
          <a:p>
            <a:r>
              <a:rPr lang="en-US" sz="2800" dirty="0"/>
              <a:t>USPS Shared Services:	 (877) 477-3273	 option 5</a:t>
            </a:r>
          </a:p>
          <a:p>
            <a:r>
              <a:rPr lang="en-US" sz="2800" dirty="0"/>
              <a:t>NALC Retirement Dept: (202) 393-4695</a:t>
            </a:r>
          </a:p>
          <a:p>
            <a:pPr lvl="1"/>
            <a:r>
              <a:rPr lang="en-US" sz="2800" dirty="0"/>
              <a:t>Toll-free	 (800) 424-5186</a:t>
            </a:r>
          </a:p>
          <a:p>
            <a:pPr marL="914400" lvl="2" indent="0">
              <a:buNone/>
            </a:pPr>
            <a:r>
              <a:rPr lang="en-US" sz="2400" dirty="0"/>
              <a:t>Mon., Wed., Thur. 10-12 &amp; 2-4 EST</a:t>
            </a:r>
          </a:p>
          <a:p>
            <a:r>
              <a:rPr lang="en-US" sz="2800" dirty="0"/>
              <a:t>National Business Agent:</a:t>
            </a:r>
          </a:p>
        </p:txBody>
      </p:sp>
      <p:sp>
        <p:nvSpPr>
          <p:cNvPr id="5" name="Slide Number Placeholder 4">
            <a:extLst>
              <a:ext uri="{FF2B5EF4-FFF2-40B4-BE49-F238E27FC236}">
                <a16:creationId xmlns:a16="http://schemas.microsoft.com/office/drawing/2014/main" id="{8C7134BA-1E42-8A92-E5FA-AE0F79844DD5}"/>
              </a:ext>
            </a:extLst>
          </p:cNvPr>
          <p:cNvSpPr>
            <a:spLocks noGrp="1"/>
          </p:cNvSpPr>
          <p:nvPr>
            <p:ph type="sldNum" sz="quarter" idx="12"/>
          </p:nvPr>
        </p:nvSpPr>
        <p:spPr/>
        <p:txBody>
          <a:bodyPr/>
          <a:lstStyle/>
          <a:p>
            <a:fld id="{2DEA1BFF-5034-4F1A-B5F9-11EA113F3039}" type="slidenum">
              <a:rPr lang="en-US" smtClean="0"/>
              <a:t>143</a:t>
            </a:fld>
            <a:endParaRPr lang="en-US"/>
          </a:p>
        </p:txBody>
      </p:sp>
      <p:pic>
        <p:nvPicPr>
          <p:cNvPr id="7" name="Picture 6">
            <a:extLst>
              <a:ext uri="{FF2B5EF4-FFF2-40B4-BE49-F238E27FC236}">
                <a16:creationId xmlns:a16="http://schemas.microsoft.com/office/drawing/2014/main" id="{31688C11-158F-6D99-26B0-5B14BEFFB391}"/>
              </a:ext>
            </a:extLst>
          </p:cNvPr>
          <p:cNvPicPr>
            <a:picLocks noChangeAspect="1"/>
          </p:cNvPicPr>
          <p:nvPr/>
        </p:nvPicPr>
        <p:blipFill>
          <a:blip r:embed="rId4"/>
          <a:stretch>
            <a:fillRect/>
          </a:stretch>
        </p:blipFill>
        <p:spPr>
          <a:xfrm>
            <a:off x="6375259" y="3981949"/>
            <a:ext cx="2492294" cy="249229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6891009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BBA7-DCCC-DC3B-5FC1-06A065998900}"/>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A582811C-859C-927B-C336-249655D161A5}"/>
              </a:ext>
            </a:extLst>
          </p:cNvPr>
          <p:cNvSpPr>
            <a:spLocks noGrp="1"/>
          </p:cNvSpPr>
          <p:nvPr>
            <p:ph idx="1"/>
          </p:nvPr>
        </p:nvSpPr>
        <p:spPr>
          <a:xfrm>
            <a:off x="1759893" y="1503093"/>
            <a:ext cx="9467546" cy="4546600"/>
          </a:xfrm>
        </p:spPr>
        <p:txBody>
          <a:bodyPr>
            <a:normAutofit/>
          </a:bodyPr>
          <a:lstStyle/>
          <a:p>
            <a:r>
              <a:rPr lang="en-US" sz="2800" dirty="0"/>
              <a:t>2013 - FERS employee contributions increase from 0.8% to 3.1% </a:t>
            </a:r>
          </a:p>
          <a:p>
            <a:pPr lvl="1"/>
            <a:r>
              <a:rPr lang="en-US" sz="2400" dirty="0"/>
              <a:t>FERS Revised Annuity Employees (FERS-RAE)</a:t>
            </a:r>
          </a:p>
          <a:p>
            <a:r>
              <a:rPr lang="en-US" sz="2800" dirty="0"/>
              <a:t>2014 - FERS employee contributions increase from 3.1% to 4.4%</a:t>
            </a:r>
          </a:p>
          <a:p>
            <a:pPr lvl="1"/>
            <a:r>
              <a:rPr lang="en-US" sz="2400" dirty="0"/>
              <a:t>FERS Further Revised Annuity Employees (FERS-FRAE)</a:t>
            </a:r>
          </a:p>
          <a:p>
            <a:r>
              <a:rPr lang="en-US" sz="2800" dirty="0"/>
              <a:t>Many other attacks have been fought off</a:t>
            </a:r>
          </a:p>
        </p:txBody>
      </p:sp>
      <p:sp>
        <p:nvSpPr>
          <p:cNvPr id="4" name="Slide Number Placeholder 3">
            <a:extLst>
              <a:ext uri="{FF2B5EF4-FFF2-40B4-BE49-F238E27FC236}">
                <a16:creationId xmlns:a16="http://schemas.microsoft.com/office/drawing/2014/main" id="{1FC15F21-7B9C-0FC5-19AF-F58EAC0B56A8}"/>
              </a:ext>
            </a:extLst>
          </p:cNvPr>
          <p:cNvSpPr>
            <a:spLocks noGrp="1"/>
          </p:cNvSpPr>
          <p:nvPr>
            <p:ph type="sldNum" sz="quarter" idx="12"/>
          </p:nvPr>
        </p:nvSpPr>
        <p:spPr/>
        <p:txBody>
          <a:bodyPr/>
          <a:lstStyle/>
          <a:p>
            <a:fld id="{2DEA1BFF-5034-4F1A-B5F9-11EA113F3039}" type="slidenum">
              <a:rPr lang="en-US" smtClean="0"/>
              <a:t>144</a:t>
            </a:fld>
            <a:endParaRPr lang="en-US"/>
          </a:p>
        </p:txBody>
      </p:sp>
    </p:spTree>
    <p:extLst>
      <p:ext uri="{BB962C8B-B14F-4D97-AF65-F5344CB8AC3E}">
        <p14:creationId xmlns:p14="http://schemas.microsoft.com/office/powerpoint/2010/main" val="34491573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4" name="Content Placeholder 3" descr="Chart, scatter chart&#10;&#10;Description automatically generated">
            <a:extLst>
              <a:ext uri="{FF2B5EF4-FFF2-40B4-BE49-F238E27FC236}">
                <a16:creationId xmlns:a16="http://schemas.microsoft.com/office/drawing/2014/main" id="{5B1A9DE0-D058-DE12-B420-5AD3C00BAC98}"/>
              </a:ext>
            </a:extLst>
          </p:cNvPr>
          <p:cNvPicPr>
            <a:picLocks noGrp="1" noChangeAspect="1"/>
          </p:cNvPicPr>
          <p:nvPr>
            <p:ph idx="1"/>
          </p:nvPr>
        </p:nvPicPr>
        <p:blipFill>
          <a:blip r:embed="rId4"/>
          <a:stretch>
            <a:fillRect/>
          </a:stretch>
        </p:blipFill>
        <p:spPr>
          <a:xfrm>
            <a:off x="1031679" y="355354"/>
            <a:ext cx="9920177" cy="6147291"/>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847AA80B-1030-08F0-17DF-09646E8FFF0C}"/>
              </a:ext>
            </a:extLst>
          </p:cNvPr>
          <p:cNvSpPr>
            <a:spLocks noGrp="1"/>
          </p:cNvSpPr>
          <p:nvPr>
            <p:ph type="sldNum" sz="quarter" idx="12"/>
          </p:nvPr>
        </p:nvSpPr>
        <p:spPr/>
        <p:txBody>
          <a:bodyPr/>
          <a:lstStyle/>
          <a:p>
            <a:fld id="{2DEA1BFF-5034-4F1A-B5F9-11EA113F3039}" type="slidenum">
              <a:rPr lang="en-US" smtClean="0"/>
              <a:t>145</a:t>
            </a:fld>
            <a:endParaRPr lang="en-US"/>
          </a:p>
        </p:txBody>
      </p:sp>
    </p:spTree>
    <p:extLst>
      <p:ext uri="{BB962C8B-B14F-4D97-AF65-F5344CB8AC3E}">
        <p14:creationId xmlns:p14="http://schemas.microsoft.com/office/powerpoint/2010/main" val="180089866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FD66-D7A0-EDFE-4951-688E62F1258C}"/>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50FDFC47-2A8E-9981-33FC-6E1590A884ED}"/>
              </a:ext>
            </a:extLst>
          </p:cNvPr>
          <p:cNvSpPr>
            <a:spLocks noGrp="1"/>
          </p:cNvSpPr>
          <p:nvPr>
            <p:ph idx="1"/>
          </p:nvPr>
        </p:nvSpPr>
        <p:spPr>
          <a:xfrm>
            <a:off x="1484310" y="1644415"/>
            <a:ext cx="10018713" cy="4137103"/>
          </a:xfrm>
        </p:spPr>
        <p:txBody>
          <a:bodyPr>
            <a:normAutofit/>
          </a:bodyPr>
          <a:lstStyle/>
          <a:p>
            <a:r>
              <a:rPr lang="en-US" sz="3200" dirty="0"/>
              <a:t>2018, 2019, 2020 Budget Proposals to:</a:t>
            </a:r>
          </a:p>
          <a:p>
            <a:pPr lvl="1"/>
            <a:r>
              <a:rPr lang="en-US" sz="2800" dirty="0"/>
              <a:t>change FERS employee contributions from 4.4% to 7.5%</a:t>
            </a:r>
          </a:p>
          <a:p>
            <a:pPr lvl="1"/>
            <a:r>
              <a:rPr lang="en-US" sz="2800" dirty="0"/>
              <a:t>change high-3 to high-5</a:t>
            </a:r>
          </a:p>
          <a:p>
            <a:pPr lvl="1"/>
            <a:r>
              <a:rPr lang="en-US" sz="2800" dirty="0"/>
              <a:t>eliminate FERS COLA</a:t>
            </a:r>
          </a:p>
          <a:p>
            <a:pPr lvl="1"/>
            <a:r>
              <a:rPr lang="en-US" sz="2800" dirty="0"/>
              <a:t>reduce CSRS COLA</a:t>
            </a:r>
          </a:p>
          <a:p>
            <a:pPr lvl="1"/>
            <a:r>
              <a:rPr lang="en-US" sz="2800" dirty="0"/>
              <a:t>eliminate FERS Special Annuity Supplement</a:t>
            </a:r>
          </a:p>
          <a:p>
            <a:pPr lvl="1"/>
            <a:r>
              <a:rPr lang="en-US" sz="2800" dirty="0"/>
              <a:t>reduce TSP G-Fund interest rate</a:t>
            </a:r>
          </a:p>
        </p:txBody>
      </p:sp>
      <p:sp>
        <p:nvSpPr>
          <p:cNvPr id="4" name="Slide Number Placeholder 3">
            <a:extLst>
              <a:ext uri="{FF2B5EF4-FFF2-40B4-BE49-F238E27FC236}">
                <a16:creationId xmlns:a16="http://schemas.microsoft.com/office/drawing/2014/main" id="{EB4972ED-F6C4-56F5-6431-C65AF10FA86C}"/>
              </a:ext>
            </a:extLst>
          </p:cNvPr>
          <p:cNvSpPr>
            <a:spLocks noGrp="1"/>
          </p:cNvSpPr>
          <p:nvPr>
            <p:ph type="sldNum" sz="quarter" idx="12"/>
          </p:nvPr>
        </p:nvSpPr>
        <p:spPr/>
        <p:txBody>
          <a:bodyPr/>
          <a:lstStyle/>
          <a:p>
            <a:fld id="{2DEA1BFF-5034-4F1A-B5F9-11EA113F3039}" type="slidenum">
              <a:rPr lang="en-US" smtClean="0"/>
              <a:t>146</a:t>
            </a:fld>
            <a:endParaRPr lang="en-US"/>
          </a:p>
        </p:txBody>
      </p:sp>
    </p:spTree>
    <p:extLst>
      <p:ext uri="{BB962C8B-B14F-4D97-AF65-F5344CB8AC3E}">
        <p14:creationId xmlns:p14="http://schemas.microsoft.com/office/powerpoint/2010/main" val="12029348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72C275-E747-740E-FB37-24461B04D666}"/>
              </a:ext>
            </a:extLst>
          </p:cNvPr>
          <p:cNvSpPr>
            <a:spLocks noGrp="1"/>
          </p:cNvSpPr>
          <p:nvPr>
            <p:ph idx="1"/>
          </p:nvPr>
        </p:nvSpPr>
        <p:spPr/>
        <p:txBody>
          <a:bodyPr>
            <a:normAutofit/>
          </a:bodyPr>
          <a:lstStyle/>
          <a:p>
            <a:pPr marL="0" indent="0">
              <a:buNone/>
            </a:pPr>
            <a:r>
              <a:rPr lang="en-US" sz="3200" dirty="0"/>
              <a:t>[FERS pension] remains much more generous, and other means might be considered in the future to move it even closer to private plans</a:t>
            </a:r>
          </a:p>
        </p:txBody>
      </p:sp>
      <p:sp>
        <p:nvSpPr>
          <p:cNvPr id="4" name="Slide Number Placeholder 3">
            <a:extLst>
              <a:ext uri="{FF2B5EF4-FFF2-40B4-BE49-F238E27FC236}">
                <a16:creationId xmlns:a16="http://schemas.microsoft.com/office/drawing/2014/main" id="{D2F5A623-A774-D444-0D37-1B7AB65835BB}"/>
              </a:ext>
            </a:extLst>
          </p:cNvPr>
          <p:cNvSpPr>
            <a:spLocks noGrp="1"/>
          </p:cNvSpPr>
          <p:nvPr>
            <p:ph type="sldNum" sz="quarter" idx="12"/>
          </p:nvPr>
        </p:nvSpPr>
        <p:spPr/>
        <p:txBody>
          <a:bodyPr/>
          <a:lstStyle/>
          <a:p>
            <a:fld id="{2DEA1BFF-5034-4F1A-B5F9-11EA113F3039}" type="slidenum">
              <a:rPr lang="en-US" smtClean="0"/>
              <a:t>147</a:t>
            </a:fld>
            <a:endParaRPr lang="en-US"/>
          </a:p>
        </p:txBody>
      </p:sp>
      <p:pic>
        <p:nvPicPr>
          <p:cNvPr id="6" name="Picture 5">
            <a:extLst>
              <a:ext uri="{FF2B5EF4-FFF2-40B4-BE49-F238E27FC236}">
                <a16:creationId xmlns:a16="http://schemas.microsoft.com/office/drawing/2014/main" id="{068BE7D4-FD27-CD4F-6140-6D794FD101BC}"/>
              </a:ext>
            </a:extLst>
          </p:cNvPr>
          <p:cNvPicPr>
            <a:picLocks noChangeAspect="1"/>
          </p:cNvPicPr>
          <p:nvPr/>
        </p:nvPicPr>
        <p:blipFill>
          <a:blip r:embed="rId3"/>
          <a:stretch>
            <a:fillRect/>
          </a:stretch>
        </p:blipFill>
        <p:spPr>
          <a:xfrm>
            <a:off x="3293877" y="1066799"/>
            <a:ext cx="5604246" cy="1630326"/>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572E4537-55D7-BC5F-6CD7-0A8F6F144CA9}"/>
              </a:ext>
            </a:extLst>
          </p:cNvPr>
          <p:cNvSpPr txBox="1"/>
          <p:nvPr/>
        </p:nvSpPr>
        <p:spPr>
          <a:xfrm>
            <a:off x="1175966" y="2998113"/>
            <a:ext cx="437940" cy="861774"/>
          </a:xfrm>
          <a:prstGeom prst="rect">
            <a:avLst/>
          </a:prstGeom>
          <a:noFill/>
        </p:spPr>
        <p:txBody>
          <a:bodyPr wrap="square" rtlCol="0">
            <a:spAutoFit/>
          </a:bodyPr>
          <a:lstStyle/>
          <a:p>
            <a:r>
              <a:rPr lang="en-US" sz="5000" dirty="0"/>
              <a:t>“</a:t>
            </a:r>
          </a:p>
        </p:txBody>
      </p:sp>
      <p:sp>
        <p:nvSpPr>
          <p:cNvPr id="8" name="TextBox 7">
            <a:extLst>
              <a:ext uri="{FF2B5EF4-FFF2-40B4-BE49-F238E27FC236}">
                <a16:creationId xmlns:a16="http://schemas.microsoft.com/office/drawing/2014/main" id="{AA99EE0B-530E-8FCA-5B20-BA302751ADCE}"/>
              </a:ext>
            </a:extLst>
          </p:cNvPr>
          <p:cNvSpPr txBox="1"/>
          <p:nvPr/>
        </p:nvSpPr>
        <p:spPr>
          <a:xfrm>
            <a:off x="5176050" y="3926541"/>
            <a:ext cx="437940" cy="861774"/>
          </a:xfrm>
          <a:prstGeom prst="rect">
            <a:avLst/>
          </a:prstGeom>
          <a:noFill/>
        </p:spPr>
        <p:txBody>
          <a:bodyPr wrap="none" rtlCol="0">
            <a:spAutoFit/>
          </a:bodyPr>
          <a:lstStyle/>
          <a:p>
            <a:r>
              <a:rPr lang="en-US" sz="5000" dirty="0"/>
              <a:t>”</a:t>
            </a:r>
          </a:p>
        </p:txBody>
      </p:sp>
    </p:spTree>
    <p:extLst>
      <p:ext uri="{BB962C8B-B14F-4D97-AF65-F5344CB8AC3E}">
        <p14:creationId xmlns:p14="http://schemas.microsoft.com/office/powerpoint/2010/main" val="602623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E888-647D-E377-1EE6-2197E82EDFB0}"/>
              </a:ext>
            </a:extLst>
          </p:cNvPr>
          <p:cNvSpPr>
            <a:spLocks noGrp="1"/>
          </p:cNvSpPr>
          <p:nvPr>
            <p:ph type="title"/>
          </p:nvPr>
        </p:nvSpPr>
        <p:spPr>
          <a:xfrm>
            <a:off x="1484311" y="685800"/>
            <a:ext cx="10018713" cy="1185333"/>
          </a:xfrm>
        </p:spPr>
        <p:txBody>
          <a:bodyPr>
            <a:normAutofit/>
          </a:bodyPr>
          <a:lstStyle/>
          <a:p>
            <a:r>
              <a:rPr lang="en-US" dirty="0"/>
              <a:t>Social Security Fairness Act</a:t>
            </a:r>
          </a:p>
        </p:txBody>
      </p:sp>
      <p:sp>
        <p:nvSpPr>
          <p:cNvPr id="3" name="Content Placeholder 2">
            <a:extLst>
              <a:ext uri="{FF2B5EF4-FFF2-40B4-BE49-F238E27FC236}">
                <a16:creationId xmlns:a16="http://schemas.microsoft.com/office/drawing/2014/main" id="{3D1F218E-1865-1F52-051F-70D457DF2F43}"/>
              </a:ext>
            </a:extLst>
          </p:cNvPr>
          <p:cNvSpPr>
            <a:spLocks noGrp="1"/>
          </p:cNvSpPr>
          <p:nvPr>
            <p:ph idx="1"/>
          </p:nvPr>
        </p:nvSpPr>
        <p:spPr>
          <a:xfrm>
            <a:off x="1484311" y="1998133"/>
            <a:ext cx="6855356" cy="3793067"/>
          </a:xfrm>
        </p:spPr>
        <p:txBody>
          <a:bodyPr>
            <a:normAutofit/>
          </a:bodyPr>
          <a:lstStyle/>
          <a:p>
            <a:r>
              <a:rPr lang="en-US" sz="3200" dirty="0"/>
              <a:t>The Social Security Fairness act was signed into law Jan. 2025</a:t>
            </a:r>
          </a:p>
          <a:p>
            <a:r>
              <a:rPr lang="en-US" sz="3200" dirty="0"/>
              <a:t>Repealed the Windfall Elimination Provision (WEP) and Government Pension Offset (GPO)</a:t>
            </a:r>
          </a:p>
          <a:p>
            <a:pPr lvl="1"/>
            <a:r>
              <a:rPr lang="en-US" sz="2800" dirty="0"/>
              <a:t>WEP/GPO unfairly reduced benefits for CSRS annuitants and their spouses</a:t>
            </a:r>
          </a:p>
        </p:txBody>
      </p:sp>
      <p:sp>
        <p:nvSpPr>
          <p:cNvPr id="4" name="Slide Number Placeholder 3">
            <a:extLst>
              <a:ext uri="{FF2B5EF4-FFF2-40B4-BE49-F238E27FC236}">
                <a16:creationId xmlns:a16="http://schemas.microsoft.com/office/drawing/2014/main" id="{8B33DE2A-EDEC-BD97-2A4F-A12B06B94F5B}"/>
              </a:ext>
            </a:extLst>
          </p:cNvPr>
          <p:cNvSpPr>
            <a:spLocks noGrp="1"/>
          </p:cNvSpPr>
          <p:nvPr>
            <p:ph type="sldNum" sz="quarter" idx="12"/>
          </p:nvPr>
        </p:nvSpPr>
        <p:spPr>
          <a:xfrm>
            <a:off x="185534" y="6221093"/>
            <a:ext cx="551167" cy="365125"/>
          </a:xfrm>
        </p:spPr>
        <p:txBody>
          <a:bodyPr>
            <a:normAutofit/>
          </a:bodyPr>
          <a:lstStyle/>
          <a:p>
            <a:pPr>
              <a:spcAft>
                <a:spcPts val="600"/>
              </a:spcAft>
            </a:pPr>
            <a:fld id="{2DEA1BFF-5034-4F1A-B5F9-11EA113F3039}" type="slidenum">
              <a:rPr lang="en-US" smtClean="0"/>
              <a:pPr>
                <a:spcAft>
                  <a:spcPts val="600"/>
                </a:spcAft>
              </a:pPr>
              <a:t>148</a:t>
            </a:fld>
            <a:endParaRPr lang="en-US" dirty="0"/>
          </a:p>
        </p:txBody>
      </p:sp>
      <p:pic>
        <p:nvPicPr>
          <p:cNvPr id="1028" name="Picture 4" descr="Alert #113 The Scorecard - Social Security Fairness">
            <a:extLst>
              <a:ext uri="{FF2B5EF4-FFF2-40B4-BE49-F238E27FC236}">
                <a16:creationId xmlns:a16="http://schemas.microsoft.com/office/drawing/2014/main" id="{882EEC7F-6804-0BC2-5283-5FE006E7680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34052" y="1999683"/>
            <a:ext cx="2530837" cy="37915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93659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0E75-AEED-DA49-9930-D1B2A06324CE}"/>
              </a:ext>
            </a:extLst>
          </p:cNvPr>
          <p:cNvSpPr>
            <a:spLocks noGrp="1"/>
          </p:cNvSpPr>
          <p:nvPr>
            <p:ph type="title"/>
          </p:nvPr>
        </p:nvSpPr>
        <p:spPr/>
        <p:txBody>
          <a:bodyPr/>
          <a:lstStyle/>
          <a:p>
            <a:r>
              <a:rPr lang="en-US" dirty="0"/>
              <a:t>Federal Retirement Fairness Act</a:t>
            </a:r>
          </a:p>
        </p:txBody>
      </p:sp>
      <p:sp>
        <p:nvSpPr>
          <p:cNvPr id="3" name="Content Placeholder 2">
            <a:extLst>
              <a:ext uri="{FF2B5EF4-FFF2-40B4-BE49-F238E27FC236}">
                <a16:creationId xmlns:a16="http://schemas.microsoft.com/office/drawing/2014/main" id="{4945579D-8E72-ABE8-C91F-68AFF7A82F55}"/>
              </a:ext>
            </a:extLst>
          </p:cNvPr>
          <p:cNvSpPr>
            <a:spLocks noGrp="1"/>
          </p:cNvSpPr>
          <p:nvPr>
            <p:ph idx="1"/>
          </p:nvPr>
        </p:nvSpPr>
        <p:spPr>
          <a:xfrm>
            <a:off x="1484310" y="1605516"/>
            <a:ext cx="10018713" cy="4185685"/>
          </a:xfrm>
        </p:spPr>
        <p:txBody>
          <a:bodyPr>
            <a:normAutofit/>
          </a:bodyPr>
          <a:lstStyle/>
          <a:p>
            <a:r>
              <a:rPr lang="en-US" sz="3200" dirty="0"/>
              <a:t>H.R. 1522 </a:t>
            </a:r>
          </a:p>
          <a:p>
            <a:r>
              <a:rPr lang="en-US" sz="3200" dirty="0"/>
              <a:t>Make a deposit or buy back non-career service after 1988, making it creditable service under FERS.</a:t>
            </a:r>
          </a:p>
          <a:p>
            <a:r>
              <a:rPr lang="en-US" sz="3200" dirty="0"/>
              <a:t>Would give the majority of our members an opportunity to buy back their service as casuals, transitional employees (TEs) and city carrier assistants (CCAs).</a:t>
            </a:r>
          </a:p>
        </p:txBody>
      </p:sp>
      <p:sp>
        <p:nvSpPr>
          <p:cNvPr id="4" name="Slide Number Placeholder 3">
            <a:extLst>
              <a:ext uri="{FF2B5EF4-FFF2-40B4-BE49-F238E27FC236}">
                <a16:creationId xmlns:a16="http://schemas.microsoft.com/office/drawing/2014/main" id="{13266202-02D4-6E34-AED1-E246E4145164}"/>
              </a:ext>
            </a:extLst>
          </p:cNvPr>
          <p:cNvSpPr>
            <a:spLocks noGrp="1"/>
          </p:cNvSpPr>
          <p:nvPr>
            <p:ph type="sldNum" sz="quarter" idx="12"/>
          </p:nvPr>
        </p:nvSpPr>
        <p:spPr/>
        <p:txBody>
          <a:bodyPr/>
          <a:lstStyle/>
          <a:p>
            <a:fld id="{2DEA1BFF-5034-4F1A-B5F9-11EA113F3039}" type="slidenum">
              <a:rPr lang="en-US" smtClean="0"/>
              <a:t>149</a:t>
            </a:fld>
            <a:endParaRPr lang="en-US"/>
          </a:p>
        </p:txBody>
      </p:sp>
    </p:spTree>
    <p:extLst>
      <p:ext uri="{BB962C8B-B14F-4D97-AF65-F5344CB8AC3E}">
        <p14:creationId xmlns:p14="http://schemas.microsoft.com/office/powerpoint/2010/main" val="403312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2042-F40E-4AAA-9A61-812AE3B60EBA}"/>
              </a:ext>
            </a:extLst>
          </p:cNvPr>
          <p:cNvSpPr>
            <a:spLocks noGrp="1"/>
          </p:cNvSpPr>
          <p:nvPr>
            <p:ph type="title"/>
          </p:nvPr>
        </p:nvSpPr>
        <p:spPr>
          <a:xfrm>
            <a:off x="4231758" y="190500"/>
            <a:ext cx="7271265" cy="1752599"/>
          </a:xfrm>
        </p:spPr>
        <p:txBody>
          <a:bodyPr/>
          <a:lstStyle/>
          <a:p>
            <a:r>
              <a:rPr lang="en-US" dirty="0"/>
              <a:t>Creditable Service </a:t>
            </a:r>
            <a:br>
              <a:rPr lang="en-US" dirty="0"/>
            </a:br>
            <a:r>
              <a:rPr lang="en-US" dirty="0"/>
              <a:t>LWOP</a:t>
            </a:r>
          </a:p>
        </p:txBody>
      </p:sp>
      <p:sp>
        <p:nvSpPr>
          <p:cNvPr id="3" name="Content Placeholder 2">
            <a:extLst>
              <a:ext uri="{FF2B5EF4-FFF2-40B4-BE49-F238E27FC236}">
                <a16:creationId xmlns:a16="http://schemas.microsoft.com/office/drawing/2014/main" id="{AE6F4270-9A10-4160-B02D-67726BBE9052}"/>
              </a:ext>
            </a:extLst>
          </p:cNvPr>
          <p:cNvSpPr>
            <a:spLocks noGrp="1"/>
          </p:cNvSpPr>
          <p:nvPr>
            <p:ph idx="1"/>
          </p:nvPr>
        </p:nvSpPr>
        <p:spPr>
          <a:xfrm>
            <a:off x="1484310" y="1943099"/>
            <a:ext cx="10018713" cy="4424247"/>
          </a:xfrm>
        </p:spPr>
        <p:txBody>
          <a:bodyPr>
            <a:normAutofit lnSpcReduction="10000"/>
          </a:bodyPr>
          <a:lstStyle/>
          <a:p>
            <a:r>
              <a:rPr lang="en-US" sz="2800" dirty="0"/>
              <a:t>Cumulative leave without pay (LWOP) in excess of 6 months in a calendar year is not credited.</a:t>
            </a:r>
          </a:p>
          <a:p>
            <a:r>
              <a:rPr lang="en-US" sz="2800" dirty="0"/>
              <a:t>In other words, the first six months of cumulative leave without pay per calendar year is credited.</a:t>
            </a:r>
          </a:p>
          <a:p>
            <a:r>
              <a:rPr lang="en-US" sz="3000" dirty="0"/>
              <a:t>Exceptions: All LWOP is credited if due to:</a:t>
            </a:r>
          </a:p>
          <a:p>
            <a:pPr lvl="1"/>
            <a:r>
              <a:rPr lang="en-US" sz="2400" dirty="0"/>
              <a:t>an on-the-job injury and wage loss compensation was paid by OWCP</a:t>
            </a:r>
          </a:p>
          <a:p>
            <a:pPr lvl="1"/>
            <a:r>
              <a:rPr lang="en-US" sz="2400" dirty="0"/>
              <a:t>full-time union official employment and union pays employer contributions</a:t>
            </a:r>
          </a:p>
          <a:p>
            <a:pPr lvl="1"/>
            <a:r>
              <a:rPr lang="en-US" sz="2400" dirty="0"/>
              <a:t>military furlough</a:t>
            </a:r>
          </a:p>
        </p:txBody>
      </p:sp>
      <p:sp>
        <p:nvSpPr>
          <p:cNvPr id="5" name="Slide Number Placeholder 4">
            <a:extLst>
              <a:ext uri="{FF2B5EF4-FFF2-40B4-BE49-F238E27FC236}">
                <a16:creationId xmlns:a16="http://schemas.microsoft.com/office/drawing/2014/main" id="{CA81963D-03E2-6352-A7B4-BFFC28E82B1D}"/>
              </a:ext>
            </a:extLst>
          </p:cNvPr>
          <p:cNvSpPr>
            <a:spLocks noGrp="1"/>
          </p:cNvSpPr>
          <p:nvPr>
            <p:ph type="sldNum" sz="quarter" idx="12"/>
          </p:nvPr>
        </p:nvSpPr>
        <p:spPr/>
        <p:txBody>
          <a:bodyPr/>
          <a:lstStyle/>
          <a:p>
            <a:fld id="{2DEA1BFF-5034-4F1A-B5F9-11EA113F3039}" type="slidenum">
              <a:rPr lang="en-US" smtClean="0"/>
              <a:t>15</a:t>
            </a:fld>
            <a:endParaRPr lang="en-US"/>
          </a:p>
        </p:txBody>
      </p:sp>
      <p:pic>
        <p:nvPicPr>
          <p:cNvPr id="6" name="Picture 5">
            <a:extLst>
              <a:ext uri="{FF2B5EF4-FFF2-40B4-BE49-F238E27FC236}">
                <a16:creationId xmlns:a16="http://schemas.microsoft.com/office/drawing/2014/main" id="{6854306E-7F1F-2DF8-3C05-B0A85FE4042C}"/>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938314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p:txBody>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sz="half" idx="1"/>
          </p:nvPr>
        </p:nvSpPr>
        <p:spPr>
          <a:xfrm>
            <a:off x="2456120" y="1669313"/>
            <a:ext cx="4667693" cy="2604976"/>
          </a:xfrm>
        </p:spPr>
        <p:txBody>
          <a:bodyPr>
            <a:normAutofit/>
          </a:bodyPr>
          <a:lstStyle/>
          <a:p>
            <a:r>
              <a:rPr lang="en-US" sz="2900" dirty="0"/>
              <a:t>Fight Back!</a:t>
            </a:r>
          </a:p>
          <a:p>
            <a:r>
              <a:rPr lang="en-US" sz="2900" dirty="0"/>
              <a:t>Vote</a:t>
            </a:r>
          </a:p>
          <a:p>
            <a:r>
              <a:rPr lang="en-US" sz="2900" dirty="0"/>
              <a:t>Volunteer</a:t>
            </a:r>
          </a:p>
          <a:p>
            <a:r>
              <a:rPr lang="en-US" sz="2900" dirty="0"/>
              <a:t>Contribute</a:t>
            </a:r>
          </a:p>
        </p:txBody>
      </p:sp>
      <p:sp>
        <p:nvSpPr>
          <p:cNvPr id="5" name="Content Placeholder 4">
            <a:extLst>
              <a:ext uri="{FF2B5EF4-FFF2-40B4-BE49-F238E27FC236}">
                <a16:creationId xmlns:a16="http://schemas.microsoft.com/office/drawing/2014/main" id="{26592865-1C94-60D1-4CE5-9921F5576769}"/>
              </a:ext>
            </a:extLst>
          </p:cNvPr>
          <p:cNvSpPr>
            <a:spLocks noGrp="1"/>
          </p:cNvSpPr>
          <p:nvPr>
            <p:ph sz="half" idx="2"/>
          </p:nvPr>
        </p:nvSpPr>
        <p:spPr>
          <a:xfrm>
            <a:off x="1212127" y="3961458"/>
            <a:ext cx="10334480" cy="2194794"/>
          </a:xfrm>
        </p:spPr>
        <p:txBody>
          <a:bodyPr>
            <a:normAutofit/>
          </a:bodyPr>
          <a:lstStyle/>
          <a:p>
            <a:pPr marL="0" indent="0">
              <a:buNone/>
            </a:pPr>
            <a:r>
              <a:rPr lang="en-US" sz="1050" dirty="0"/>
              <a:t>Note: By making a contribution to the Letter Carrier Political Fund, you are doing so voluntarily with the understanding that your contribution is not a condition of membership in the National Association of Letter Carriers or of employment by the Postal Service, nor is it part of union dues. You have a right to refuse to contribute without any reprisal. The Letter Carrier Political Fund will use the money it receives to contribute to candidates for federal office and undertake other political spending as permitted by law. Your selection shall remain in full force and effect until canceled. Contributions to the Letter Carrier Political Fund are not deductible for federal income tax purposes. Federal law prohibits the Letter Carrier Political Fund from soliciting contributions from individuals who are not NALC members, executive and administrative staff or their families. Any contribution received from such an individual will be refunded to that contributor. Federal law requires us to use our best efforts to collect and report the name, mailing address, occupation and name of employer of individuals whose contributions exceed $200 per calendar year. Any guideline amount is merely a suggestion, and an individual is free to contribute more or less than the guideline suggests and the union will not favor or disadvantage anyone by reason of the amount of their contribution or their decision not to contribute.</a:t>
            </a:r>
          </a:p>
        </p:txBody>
      </p:sp>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p:txBody>
          <a:bodyPr/>
          <a:lstStyle/>
          <a:p>
            <a:fld id="{2DEA1BFF-5034-4F1A-B5F9-11EA113F3039}" type="slidenum">
              <a:rPr lang="en-US" smtClean="0"/>
              <a:t>150</a:t>
            </a:fld>
            <a:endParaRPr lang="en-US"/>
          </a:p>
        </p:txBody>
      </p:sp>
      <p:pic>
        <p:nvPicPr>
          <p:cNvPr id="9" name="Picture 8">
            <a:extLst>
              <a:ext uri="{FF2B5EF4-FFF2-40B4-BE49-F238E27FC236}">
                <a16:creationId xmlns:a16="http://schemas.microsoft.com/office/drawing/2014/main" id="{02ABD347-F4CC-FE4E-85FE-0767C4F411E0}"/>
              </a:ext>
            </a:extLst>
          </p:cNvPr>
          <p:cNvPicPr>
            <a:picLocks noChangeAspect="1"/>
          </p:cNvPicPr>
          <p:nvPr/>
        </p:nvPicPr>
        <p:blipFill>
          <a:blip r:embed="rId3"/>
          <a:stretch>
            <a:fillRect/>
          </a:stretch>
        </p:blipFill>
        <p:spPr>
          <a:xfrm>
            <a:off x="6086735" y="1990244"/>
            <a:ext cx="3248475" cy="192406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148236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a:xfrm>
            <a:off x="1484311" y="685800"/>
            <a:ext cx="10018713" cy="1185333"/>
          </a:xfrm>
        </p:spPr>
        <p:txBody>
          <a:bodyPr>
            <a:normAutofit/>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idx="1"/>
          </p:nvPr>
        </p:nvSpPr>
        <p:spPr>
          <a:xfrm>
            <a:off x="1484311" y="1711843"/>
            <a:ext cx="6989838" cy="4460358"/>
          </a:xfrm>
        </p:spPr>
        <p:txBody>
          <a:bodyPr>
            <a:normAutofit fontScale="92500" lnSpcReduction="20000"/>
          </a:bodyPr>
          <a:lstStyle/>
          <a:p>
            <a:r>
              <a:rPr lang="en-US" sz="3200" dirty="0"/>
              <a:t>Enroll by phone</a:t>
            </a:r>
          </a:p>
          <a:p>
            <a:pPr lvl="1"/>
            <a:r>
              <a:rPr lang="en-US" sz="2800" dirty="0"/>
              <a:t>Call Brent Fjerestad (202) 393-4695 </a:t>
            </a:r>
          </a:p>
          <a:p>
            <a:pPr lvl="2"/>
            <a:r>
              <a:rPr lang="en-US" sz="2600" dirty="0"/>
              <a:t>Special Assistant to the President for Legislative &amp; Political Organizing 	</a:t>
            </a:r>
          </a:p>
          <a:p>
            <a:r>
              <a:rPr lang="en-US" sz="3200" dirty="0"/>
              <a:t>Enroll online</a:t>
            </a:r>
          </a:p>
          <a:p>
            <a:pPr lvl="1"/>
            <a:r>
              <a:rPr lang="en-US" sz="2800" dirty="0"/>
              <a:t>Log into OPM Services Online, click ALLOTMENTS TO ORGANIZATIONS, select Letter Carrier Political Fund</a:t>
            </a:r>
          </a:p>
          <a:p>
            <a:r>
              <a:rPr lang="en-US" sz="3200" dirty="0"/>
              <a:t>Enroll by mail – download the form in the QR code</a:t>
            </a:r>
          </a:p>
        </p:txBody>
      </p:sp>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a:xfrm>
            <a:off x="161936" y="6232891"/>
            <a:ext cx="551167" cy="365125"/>
          </a:xfrm>
        </p:spPr>
        <p:txBody>
          <a:bodyPr>
            <a:normAutofit/>
          </a:bodyPr>
          <a:lstStyle/>
          <a:p>
            <a:pPr>
              <a:spcAft>
                <a:spcPts val="600"/>
              </a:spcAft>
            </a:pPr>
            <a:fld id="{2DEA1BFF-5034-4F1A-B5F9-11EA113F3039}" type="slidenum">
              <a:rPr lang="en-US" smtClean="0"/>
              <a:pPr>
                <a:spcAft>
                  <a:spcPts val="600"/>
                </a:spcAft>
              </a:pPr>
              <a:t>151</a:t>
            </a:fld>
            <a:endParaRPr lang="en-US" dirty="0"/>
          </a:p>
        </p:txBody>
      </p:sp>
      <p:pic>
        <p:nvPicPr>
          <p:cNvPr id="10" name="Picture 9">
            <a:extLst>
              <a:ext uri="{FF2B5EF4-FFF2-40B4-BE49-F238E27FC236}">
                <a16:creationId xmlns:a16="http://schemas.microsoft.com/office/drawing/2014/main" id="{A1373B5C-A837-DC2A-0697-7120C173148F}"/>
              </a:ext>
            </a:extLst>
          </p:cNvPr>
          <p:cNvPicPr>
            <a:picLocks noChangeAspect="1"/>
          </p:cNvPicPr>
          <p:nvPr/>
        </p:nvPicPr>
        <p:blipFill>
          <a:blip r:embed="rId4"/>
          <a:stretch>
            <a:fillRect/>
          </a:stretch>
        </p:blipFill>
        <p:spPr>
          <a:xfrm>
            <a:off x="8785907" y="2535331"/>
            <a:ext cx="2717116" cy="271711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97856809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66A7-74F8-A1B6-C794-3422826D3178}"/>
              </a:ext>
            </a:extLst>
          </p:cNvPr>
          <p:cNvSpPr>
            <a:spLocks noGrp="1"/>
          </p:cNvSpPr>
          <p:nvPr>
            <p:ph type="title"/>
          </p:nvPr>
        </p:nvSpPr>
        <p:spPr>
          <a:xfrm>
            <a:off x="3724915" y="39971"/>
            <a:ext cx="7345891" cy="1413933"/>
          </a:xfrm>
        </p:spPr>
        <p:txBody>
          <a:bodyPr>
            <a:normAutofit/>
          </a:bodyPr>
          <a:lstStyle/>
          <a:p>
            <a:r>
              <a:rPr lang="en-US" dirty="0"/>
              <a:t>Need More Information?</a:t>
            </a:r>
          </a:p>
        </p:txBody>
      </p:sp>
      <p:sp>
        <p:nvSpPr>
          <p:cNvPr id="3" name="Content Placeholder 2">
            <a:extLst>
              <a:ext uri="{FF2B5EF4-FFF2-40B4-BE49-F238E27FC236}">
                <a16:creationId xmlns:a16="http://schemas.microsoft.com/office/drawing/2014/main" id="{D545A443-9B3D-533B-510A-74D921BB38C0}"/>
              </a:ext>
            </a:extLst>
          </p:cNvPr>
          <p:cNvSpPr>
            <a:spLocks noGrp="1"/>
          </p:cNvSpPr>
          <p:nvPr>
            <p:ph idx="1"/>
          </p:nvPr>
        </p:nvSpPr>
        <p:spPr>
          <a:xfrm>
            <a:off x="3359888" y="1105786"/>
            <a:ext cx="8495414" cy="5066413"/>
          </a:xfrm>
        </p:spPr>
        <p:txBody>
          <a:bodyPr>
            <a:normAutofit/>
          </a:bodyPr>
          <a:lstStyle/>
          <a:p>
            <a:r>
              <a:rPr lang="en-US" sz="2800" dirty="0"/>
              <a:t>NALC.org 		      Workplace Issues    	   Retirement</a:t>
            </a:r>
          </a:p>
          <a:p>
            <a:pPr lvl="1"/>
            <a:r>
              <a:rPr lang="en-US" sz="2400" dirty="0"/>
              <a:t>Questions &amp; Answers booklets</a:t>
            </a:r>
          </a:p>
          <a:p>
            <a:pPr lvl="1"/>
            <a:r>
              <a:rPr lang="en-US" sz="2400" dirty="0"/>
              <a:t>Retirement columns</a:t>
            </a:r>
          </a:p>
          <a:p>
            <a:pPr lvl="1"/>
            <a:r>
              <a:rPr lang="en-US" sz="2400" dirty="0"/>
              <a:t>COLA projections and updates</a:t>
            </a:r>
          </a:p>
          <a:p>
            <a:pPr lvl="1"/>
            <a:r>
              <a:rPr lang="en-US" sz="2400" dirty="0"/>
              <a:t>Phone numbers</a:t>
            </a:r>
          </a:p>
          <a:p>
            <a:r>
              <a:rPr lang="en-US" sz="2800" dirty="0"/>
              <a:t>OPM.gov              Retirement</a:t>
            </a:r>
          </a:p>
          <a:p>
            <a:pPr lvl="1"/>
            <a:r>
              <a:rPr lang="en-US" sz="2400" dirty="0"/>
              <a:t>Questions and answers</a:t>
            </a:r>
          </a:p>
          <a:p>
            <a:pPr lvl="1"/>
            <a:r>
              <a:rPr lang="en-US" sz="2400" dirty="0"/>
              <a:t>CSRS and FERS Handbook for Personnel and Payroll Offices</a:t>
            </a:r>
          </a:p>
          <a:p>
            <a:pPr lvl="2"/>
            <a:r>
              <a:rPr lang="en-US" sz="2000" dirty="0"/>
              <a:t>The definitive rules and procedures to become a guru</a:t>
            </a:r>
          </a:p>
        </p:txBody>
      </p:sp>
      <p:sp>
        <p:nvSpPr>
          <p:cNvPr id="4" name="Slide Number Placeholder 3">
            <a:extLst>
              <a:ext uri="{FF2B5EF4-FFF2-40B4-BE49-F238E27FC236}">
                <a16:creationId xmlns:a16="http://schemas.microsoft.com/office/drawing/2014/main" id="{52BA069E-BAB8-9C4B-31BF-3B91B1B455FE}"/>
              </a:ext>
            </a:extLst>
          </p:cNvPr>
          <p:cNvSpPr>
            <a:spLocks noGrp="1"/>
          </p:cNvSpPr>
          <p:nvPr>
            <p:ph type="sldNum" sz="quarter" idx="12"/>
          </p:nvPr>
        </p:nvSpPr>
        <p:spPr>
          <a:xfrm>
            <a:off x="7397861" y="6172200"/>
            <a:ext cx="551167" cy="365125"/>
          </a:xfrm>
        </p:spPr>
        <p:txBody>
          <a:bodyPr>
            <a:normAutofit/>
          </a:bodyPr>
          <a:lstStyle/>
          <a:p>
            <a:pPr>
              <a:spcAft>
                <a:spcPts val="600"/>
              </a:spcAft>
            </a:pPr>
            <a:fld id="{2DEA1BFF-5034-4F1A-B5F9-11EA113F3039}" type="slidenum">
              <a:rPr lang="en-US" smtClean="0"/>
              <a:pPr>
                <a:spcAft>
                  <a:spcPts val="600"/>
                </a:spcAft>
              </a:pPr>
              <a:t>152</a:t>
            </a:fld>
            <a:endParaRPr lang="en-US" dirty="0"/>
          </a:p>
        </p:txBody>
      </p:sp>
      <p:pic>
        <p:nvPicPr>
          <p:cNvPr id="6" name="Picture 5">
            <a:extLst>
              <a:ext uri="{FF2B5EF4-FFF2-40B4-BE49-F238E27FC236}">
                <a16:creationId xmlns:a16="http://schemas.microsoft.com/office/drawing/2014/main" id="{764CD208-1317-2BF2-AF21-562163D5D8FF}"/>
              </a:ext>
            </a:extLst>
          </p:cNvPr>
          <p:cNvPicPr>
            <a:picLocks noChangeAspect="1"/>
          </p:cNvPicPr>
          <p:nvPr/>
        </p:nvPicPr>
        <p:blipFill rotWithShape="1">
          <a:blip r:embed="rId4"/>
          <a:srcRect l="9863" r="11936"/>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5" name="Arrow: Right 4">
            <a:extLst>
              <a:ext uri="{FF2B5EF4-FFF2-40B4-BE49-F238E27FC236}">
                <a16:creationId xmlns:a16="http://schemas.microsoft.com/office/drawing/2014/main" id="{C53DF5D9-6D77-EFFD-8B6D-0519298FA974}"/>
              </a:ext>
            </a:extLst>
          </p:cNvPr>
          <p:cNvSpPr/>
          <p:nvPr/>
        </p:nvSpPr>
        <p:spPr>
          <a:xfrm>
            <a:off x="5320376" y="1318002"/>
            <a:ext cx="727089" cy="478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735EDBF-E9DF-C50A-D972-E23218A5C14E}"/>
              </a:ext>
            </a:extLst>
          </p:cNvPr>
          <p:cNvSpPr/>
          <p:nvPr/>
        </p:nvSpPr>
        <p:spPr>
          <a:xfrm>
            <a:off x="8743602" y="1318002"/>
            <a:ext cx="727089" cy="478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FDE0313-895F-2C5C-3380-63F8A25ABECB}"/>
              </a:ext>
            </a:extLst>
          </p:cNvPr>
          <p:cNvSpPr/>
          <p:nvPr/>
        </p:nvSpPr>
        <p:spPr>
          <a:xfrm>
            <a:off x="5320377" y="3990299"/>
            <a:ext cx="727089" cy="478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85374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260" name="Group 10259">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261"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0262"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0263"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0264"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0265"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10266"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6" name="Title 5">
            <a:extLst>
              <a:ext uri="{FF2B5EF4-FFF2-40B4-BE49-F238E27FC236}">
                <a16:creationId xmlns:a16="http://schemas.microsoft.com/office/drawing/2014/main" id="{BB5623CB-32B6-1768-4AF2-B0240113C962}"/>
              </a:ext>
            </a:extLst>
          </p:cNvPr>
          <p:cNvSpPr>
            <a:spLocks noGrp="1"/>
          </p:cNvSpPr>
          <p:nvPr>
            <p:ph type="title"/>
          </p:nvPr>
        </p:nvSpPr>
        <p:spPr>
          <a:xfrm>
            <a:off x="4089399" y="4625788"/>
            <a:ext cx="7413623" cy="835217"/>
          </a:xfrm>
        </p:spPr>
        <p:txBody>
          <a:bodyPr vert="horz" lIns="91440" tIns="45720" rIns="91440" bIns="45720" rtlCol="0" anchor="b">
            <a:normAutofit/>
          </a:bodyPr>
          <a:lstStyle/>
          <a:p>
            <a:pPr algn="r"/>
            <a:r>
              <a:rPr lang="en-US" sz="4400" dirty="0"/>
              <a:t>Questions and Answers</a:t>
            </a:r>
          </a:p>
        </p:txBody>
      </p:sp>
      <p:pic>
        <p:nvPicPr>
          <p:cNvPr id="10246" name="Picture 6" descr="Q And A Images – Browse 187,626 Stock Photos, Vectors, and Video | Adobe  Stock">
            <a:extLst>
              <a:ext uri="{FF2B5EF4-FFF2-40B4-BE49-F238E27FC236}">
                <a16:creationId xmlns:a16="http://schemas.microsoft.com/office/drawing/2014/main" id="{9CFF1F39-713F-DA40-1829-DA30334A3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652" r="1" b="15749"/>
          <a:stretch/>
        </p:blipFill>
        <p:spPr bwMode="auto">
          <a:xfrm>
            <a:off x="3967843" y="608014"/>
            <a:ext cx="7487555" cy="3728438"/>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78A2417-921D-8352-1AB8-26321DAC0FC2}"/>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pPr defTabSz="914400">
                <a:spcAft>
                  <a:spcPts val="600"/>
                </a:spcAft>
              </a:pPr>
              <a:t>153</a:t>
            </a:fld>
            <a:endParaRPr lang="en-US"/>
          </a:p>
        </p:txBody>
      </p:sp>
    </p:spTree>
    <p:extLst>
      <p:ext uri="{BB962C8B-B14F-4D97-AF65-F5344CB8AC3E}">
        <p14:creationId xmlns:p14="http://schemas.microsoft.com/office/powerpoint/2010/main" val="3729993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6F08-C900-4A19-9FF3-E05A4E98BA87}"/>
              </a:ext>
            </a:extLst>
          </p:cNvPr>
          <p:cNvSpPr>
            <a:spLocks noGrp="1"/>
          </p:cNvSpPr>
          <p:nvPr>
            <p:ph type="title"/>
          </p:nvPr>
        </p:nvSpPr>
        <p:spPr>
          <a:xfrm>
            <a:off x="4274288" y="190500"/>
            <a:ext cx="7228735" cy="1752599"/>
          </a:xfrm>
        </p:spPr>
        <p:txBody>
          <a:bodyPr/>
          <a:lstStyle/>
          <a:p>
            <a:r>
              <a:rPr lang="en-US" dirty="0"/>
              <a:t>Creditable Service </a:t>
            </a:r>
            <a:br>
              <a:rPr lang="en-US" dirty="0"/>
            </a:br>
            <a:r>
              <a:rPr lang="en-US" dirty="0"/>
              <a:t>Part-time</a:t>
            </a:r>
          </a:p>
        </p:txBody>
      </p:sp>
      <p:sp>
        <p:nvSpPr>
          <p:cNvPr id="3" name="Content Placeholder 2">
            <a:extLst>
              <a:ext uri="{FF2B5EF4-FFF2-40B4-BE49-F238E27FC236}">
                <a16:creationId xmlns:a16="http://schemas.microsoft.com/office/drawing/2014/main" id="{BAED6107-C6BD-4704-B75D-809F1CF7C75F}"/>
              </a:ext>
            </a:extLst>
          </p:cNvPr>
          <p:cNvSpPr>
            <a:spLocks noGrp="1"/>
          </p:cNvSpPr>
          <p:nvPr>
            <p:ph idx="1"/>
          </p:nvPr>
        </p:nvSpPr>
        <p:spPr/>
        <p:txBody>
          <a:bodyPr>
            <a:normAutofit/>
          </a:bodyPr>
          <a:lstStyle/>
          <a:p>
            <a:r>
              <a:rPr lang="en-US" sz="3200" dirty="0"/>
              <a:t>In determining </a:t>
            </a:r>
            <a:r>
              <a:rPr lang="en-US" sz="3200" u="sng" dirty="0"/>
              <a:t>eligibility</a:t>
            </a:r>
            <a:r>
              <a:rPr lang="en-US" sz="3200" dirty="0"/>
              <a:t> to retire, part-time service is creditable to the same extent as full-time service </a:t>
            </a:r>
          </a:p>
          <a:p>
            <a:r>
              <a:rPr lang="en-US" sz="3200" dirty="0"/>
              <a:t>All part-time service is prorated for annuity </a:t>
            </a:r>
            <a:r>
              <a:rPr lang="en-US" sz="3200" u="sng" dirty="0"/>
              <a:t>calculation</a:t>
            </a:r>
          </a:p>
          <a:p>
            <a:endParaRPr lang="en-US" dirty="0"/>
          </a:p>
        </p:txBody>
      </p:sp>
      <p:sp>
        <p:nvSpPr>
          <p:cNvPr id="5" name="Slide Number Placeholder 4">
            <a:extLst>
              <a:ext uri="{FF2B5EF4-FFF2-40B4-BE49-F238E27FC236}">
                <a16:creationId xmlns:a16="http://schemas.microsoft.com/office/drawing/2014/main" id="{20B8E223-D1EA-271B-85DD-9DFE907F14B0}"/>
              </a:ext>
            </a:extLst>
          </p:cNvPr>
          <p:cNvSpPr>
            <a:spLocks noGrp="1"/>
          </p:cNvSpPr>
          <p:nvPr>
            <p:ph type="sldNum" sz="quarter" idx="12"/>
          </p:nvPr>
        </p:nvSpPr>
        <p:spPr/>
        <p:txBody>
          <a:bodyPr/>
          <a:lstStyle/>
          <a:p>
            <a:fld id="{2DEA1BFF-5034-4F1A-B5F9-11EA113F3039}" type="slidenum">
              <a:rPr lang="en-US" smtClean="0"/>
              <a:t>16</a:t>
            </a:fld>
            <a:endParaRPr lang="en-US"/>
          </a:p>
        </p:txBody>
      </p:sp>
      <p:pic>
        <p:nvPicPr>
          <p:cNvPr id="6" name="Picture 5">
            <a:extLst>
              <a:ext uri="{FF2B5EF4-FFF2-40B4-BE49-F238E27FC236}">
                <a16:creationId xmlns:a16="http://schemas.microsoft.com/office/drawing/2014/main" id="{1EACE53B-5AC5-0A57-7BD9-67EB6E9E27D5}"/>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1266" name="Picture 2" descr="Part-Time vs Full-Time Jobs: What's ...">
            <a:extLst>
              <a:ext uri="{FF2B5EF4-FFF2-40B4-BE49-F238E27FC236}">
                <a16:creationId xmlns:a16="http://schemas.microsoft.com/office/drawing/2014/main" id="{C4310B74-5C98-99A6-9A96-C6AE3C1E3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0280" y="4736831"/>
            <a:ext cx="3057525" cy="14954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1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BCA4-1D92-49F9-98FA-D557CA9A98CA}"/>
              </a:ext>
            </a:extLst>
          </p:cNvPr>
          <p:cNvSpPr>
            <a:spLocks noGrp="1"/>
          </p:cNvSpPr>
          <p:nvPr>
            <p:ph type="title"/>
          </p:nvPr>
        </p:nvSpPr>
        <p:spPr>
          <a:xfrm>
            <a:off x="4157330" y="190500"/>
            <a:ext cx="7345693" cy="1752599"/>
          </a:xfrm>
        </p:spPr>
        <p:txBody>
          <a:bodyPr/>
          <a:lstStyle/>
          <a:p>
            <a:r>
              <a:rPr lang="en-US" dirty="0"/>
              <a:t>Crediting Military Service</a:t>
            </a:r>
          </a:p>
        </p:txBody>
      </p:sp>
      <p:sp>
        <p:nvSpPr>
          <p:cNvPr id="3" name="Content Placeholder 2">
            <a:extLst>
              <a:ext uri="{FF2B5EF4-FFF2-40B4-BE49-F238E27FC236}">
                <a16:creationId xmlns:a16="http://schemas.microsoft.com/office/drawing/2014/main" id="{6D0E77C3-9663-456D-910B-DB67B376832C}"/>
              </a:ext>
            </a:extLst>
          </p:cNvPr>
          <p:cNvSpPr>
            <a:spLocks noGrp="1"/>
          </p:cNvSpPr>
          <p:nvPr>
            <p:ph idx="1"/>
          </p:nvPr>
        </p:nvSpPr>
        <p:spPr>
          <a:xfrm>
            <a:off x="1356491" y="2094615"/>
            <a:ext cx="10018713" cy="3996470"/>
          </a:xfrm>
        </p:spPr>
        <p:txBody>
          <a:bodyPr>
            <a:normAutofit fontScale="92500" lnSpcReduction="20000"/>
          </a:bodyPr>
          <a:lstStyle/>
          <a:p>
            <a:r>
              <a:rPr lang="en-US" sz="3200" dirty="0"/>
              <a:t>Must be:</a:t>
            </a:r>
          </a:p>
          <a:p>
            <a:pPr lvl="1"/>
            <a:r>
              <a:rPr lang="en-US" sz="2800" dirty="0"/>
              <a:t>Active duty</a:t>
            </a:r>
          </a:p>
          <a:p>
            <a:pPr lvl="1"/>
            <a:r>
              <a:rPr lang="en-US" sz="2800" dirty="0"/>
              <a:t>Discharged under honorable conditions</a:t>
            </a:r>
          </a:p>
          <a:p>
            <a:r>
              <a:rPr lang="en-US" sz="3200" dirty="0"/>
              <a:t>Military retired pay must be waived unless it is based on:</a:t>
            </a:r>
          </a:p>
          <a:p>
            <a:pPr lvl="1"/>
            <a:r>
              <a:rPr lang="en-US" sz="2800" dirty="0"/>
              <a:t>A disability incurred in combat, or</a:t>
            </a:r>
          </a:p>
          <a:p>
            <a:pPr lvl="1"/>
            <a:r>
              <a:rPr lang="en-US" sz="2800" dirty="0"/>
              <a:t>A reserve component of the Armed forces</a:t>
            </a:r>
          </a:p>
          <a:p>
            <a:r>
              <a:rPr lang="en-US" sz="3200" dirty="0"/>
              <a:t>National Guard service is creditable only in limited circumstances</a:t>
            </a:r>
          </a:p>
        </p:txBody>
      </p:sp>
      <p:sp>
        <p:nvSpPr>
          <p:cNvPr id="4" name="Slide Number Placeholder 3">
            <a:extLst>
              <a:ext uri="{FF2B5EF4-FFF2-40B4-BE49-F238E27FC236}">
                <a16:creationId xmlns:a16="http://schemas.microsoft.com/office/drawing/2014/main" id="{A33BBF4A-2ED7-74C2-7646-ED42121990AA}"/>
              </a:ext>
            </a:extLst>
          </p:cNvPr>
          <p:cNvSpPr>
            <a:spLocks noGrp="1"/>
          </p:cNvSpPr>
          <p:nvPr>
            <p:ph type="sldNum" sz="quarter" idx="12"/>
          </p:nvPr>
        </p:nvSpPr>
        <p:spPr/>
        <p:txBody>
          <a:bodyPr/>
          <a:lstStyle/>
          <a:p>
            <a:fld id="{2DEA1BFF-5034-4F1A-B5F9-11EA113F3039}" type="slidenum">
              <a:rPr lang="en-US" smtClean="0"/>
              <a:t>17</a:t>
            </a:fld>
            <a:endParaRPr lang="en-US"/>
          </a:p>
        </p:txBody>
      </p:sp>
      <p:pic>
        <p:nvPicPr>
          <p:cNvPr id="5" name="Picture 4">
            <a:extLst>
              <a:ext uri="{FF2B5EF4-FFF2-40B4-BE49-F238E27FC236}">
                <a16:creationId xmlns:a16="http://schemas.microsoft.com/office/drawing/2014/main" id="{CE314A72-3D4E-D5D8-0158-CF1C332132A4}"/>
              </a:ext>
            </a:extLst>
          </p:cNvPr>
          <p:cNvPicPr>
            <a:picLocks noChangeAspect="1"/>
          </p:cNvPicPr>
          <p:nvPr/>
        </p:nvPicPr>
        <p:blipFill>
          <a:blip r:embed="rId3"/>
          <a:stretch>
            <a:fillRect/>
          </a:stretch>
        </p:blipFill>
        <p:spPr>
          <a:xfrm>
            <a:off x="6234223" y="1668582"/>
            <a:ext cx="4281377" cy="1371379"/>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F0025630-1A9F-11CC-7BB4-86B063591340}"/>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097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891D-E0E2-45DE-AD5B-C06C389D5B63}"/>
              </a:ext>
            </a:extLst>
          </p:cNvPr>
          <p:cNvSpPr>
            <a:spLocks noGrp="1"/>
          </p:cNvSpPr>
          <p:nvPr>
            <p:ph type="title"/>
          </p:nvPr>
        </p:nvSpPr>
        <p:spPr>
          <a:xfrm>
            <a:off x="4210493" y="190500"/>
            <a:ext cx="7292530" cy="1752599"/>
          </a:xfrm>
        </p:spPr>
        <p:txBody>
          <a:bodyPr/>
          <a:lstStyle/>
          <a:p>
            <a:r>
              <a:rPr lang="en-US" dirty="0"/>
              <a:t>Crediting Military Service</a:t>
            </a:r>
          </a:p>
        </p:txBody>
      </p:sp>
      <p:sp>
        <p:nvSpPr>
          <p:cNvPr id="3" name="Content Placeholder 2">
            <a:extLst>
              <a:ext uri="{FF2B5EF4-FFF2-40B4-BE49-F238E27FC236}">
                <a16:creationId xmlns:a16="http://schemas.microsoft.com/office/drawing/2014/main" id="{B6CFD6B0-5C37-49BF-B39B-3AE167674C9A}"/>
              </a:ext>
            </a:extLst>
          </p:cNvPr>
          <p:cNvSpPr>
            <a:spLocks noGrp="1"/>
          </p:cNvSpPr>
          <p:nvPr>
            <p:ph idx="1"/>
          </p:nvPr>
        </p:nvSpPr>
        <p:spPr>
          <a:xfrm>
            <a:off x="1535110" y="1980789"/>
            <a:ext cx="10313680" cy="4251467"/>
          </a:xfrm>
        </p:spPr>
        <p:txBody>
          <a:bodyPr>
            <a:normAutofit fontScale="92500"/>
          </a:bodyPr>
          <a:lstStyle/>
          <a:p>
            <a:r>
              <a:rPr lang="en-US" sz="2800" dirty="0"/>
              <a:t>A deposit </a:t>
            </a:r>
            <a:r>
              <a:rPr lang="en-US" sz="2800" u="sng" dirty="0"/>
              <a:t>must be made</a:t>
            </a:r>
            <a:r>
              <a:rPr lang="en-US" sz="2800" dirty="0"/>
              <a:t> for all military service performed after 1956 to receive credit for eligibility or towards annuity computation.</a:t>
            </a:r>
          </a:p>
          <a:p>
            <a:r>
              <a:rPr lang="en-US" sz="2800" dirty="0"/>
              <a:t>Deposit must be completed prior to separation.</a:t>
            </a:r>
          </a:p>
          <a:p>
            <a:r>
              <a:rPr lang="en-US" sz="2800" dirty="0"/>
              <a:t>Intermittent periods of military active duty, such as reservist activation, will be deducted from total service at retirement if no deposit was made. </a:t>
            </a:r>
          </a:p>
          <a:p>
            <a:pPr lvl="1"/>
            <a:r>
              <a:rPr lang="en-US" sz="2400" dirty="0"/>
              <a:t>Beware: such intermittent periods of service won’t be flagged on your annuity estimate; without forewarning, this service time will be eliminated from your service record at retirement, when it’s already too late to make deposit.</a:t>
            </a:r>
          </a:p>
        </p:txBody>
      </p:sp>
      <p:sp>
        <p:nvSpPr>
          <p:cNvPr id="5" name="Slide Number Placeholder 4">
            <a:extLst>
              <a:ext uri="{FF2B5EF4-FFF2-40B4-BE49-F238E27FC236}">
                <a16:creationId xmlns:a16="http://schemas.microsoft.com/office/drawing/2014/main" id="{B46890DE-5FC5-92AE-F0EE-B62397D4D9F6}"/>
              </a:ext>
            </a:extLst>
          </p:cNvPr>
          <p:cNvSpPr>
            <a:spLocks noGrp="1"/>
          </p:cNvSpPr>
          <p:nvPr>
            <p:ph type="sldNum" sz="quarter" idx="12"/>
          </p:nvPr>
        </p:nvSpPr>
        <p:spPr/>
        <p:txBody>
          <a:bodyPr/>
          <a:lstStyle/>
          <a:p>
            <a:fld id="{2DEA1BFF-5034-4F1A-B5F9-11EA113F3039}" type="slidenum">
              <a:rPr lang="en-US" smtClean="0"/>
              <a:t>18</a:t>
            </a:fld>
            <a:endParaRPr lang="en-US"/>
          </a:p>
        </p:txBody>
      </p:sp>
      <p:pic>
        <p:nvPicPr>
          <p:cNvPr id="6" name="Picture 5">
            <a:extLst>
              <a:ext uri="{FF2B5EF4-FFF2-40B4-BE49-F238E27FC236}">
                <a16:creationId xmlns:a16="http://schemas.microsoft.com/office/drawing/2014/main" id="{1BE213D1-4315-CE69-D687-3FEF917DE037}"/>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113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F90D-0342-4E8A-AD1D-51362FBA14E7}"/>
              </a:ext>
            </a:extLst>
          </p:cNvPr>
          <p:cNvSpPr>
            <a:spLocks noGrp="1"/>
          </p:cNvSpPr>
          <p:nvPr>
            <p:ph type="title"/>
          </p:nvPr>
        </p:nvSpPr>
        <p:spPr>
          <a:xfrm>
            <a:off x="4114800" y="190500"/>
            <a:ext cx="7388223" cy="1752599"/>
          </a:xfrm>
        </p:spPr>
        <p:txBody>
          <a:bodyPr/>
          <a:lstStyle/>
          <a:p>
            <a:r>
              <a:rPr lang="en-US" dirty="0"/>
              <a:t>Crediting Military Service</a:t>
            </a:r>
          </a:p>
        </p:txBody>
      </p:sp>
      <p:sp>
        <p:nvSpPr>
          <p:cNvPr id="3" name="Content Placeholder 2">
            <a:extLst>
              <a:ext uri="{FF2B5EF4-FFF2-40B4-BE49-F238E27FC236}">
                <a16:creationId xmlns:a16="http://schemas.microsoft.com/office/drawing/2014/main" id="{FE3F0DA8-F209-4C8D-BF6B-0F6E64F65D69}"/>
              </a:ext>
            </a:extLst>
          </p:cNvPr>
          <p:cNvSpPr>
            <a:spLocks noGrp="1"/>
          </p:cNvSpPr>
          <p:nvPr>
            <p:ph idx="1"/>
          </p:nvPr>
        </p:nvSpPr>
        <p:spPr>
          <a:xfrm>
            <a:off x="1484310" y="2438399"/>
            <a:ext cx="10018713" cy="3733802"/>
          </a:xfrm>
        </p:spPr>
        <p:txBody>
          <a:bodyPr>
            <a:normAutofit/>
          </a:bodyPr>
          <a:lstStyle/>
          <a:p>
            <a:r>
              <a:rPr lang="en-US" sz="3200" dirty="0"/>
              <a:t>Military deposit equals 3% of base military pay plus interest</a:t>
            </a:r>
          </a:p>
          <a:p>
            <a:pPr lvl="1"/>
            <a:r>
              <a:rPr lang="en-US" sz="2800" dirty="0"/>
              <a:t>Interest does not start to accrue for the first two years of civilian service</a:t>
            </a:r>
          </a:p>
          <a:p>
            <a:r>
              <a:rPr lang="en-US" sz="3200" dirty="0"/>
              <a:t>Alternative method under USERRA</a:t>
            </a:r>
          </a:p>
          <a:p>
            <a:pPr lvl="1"/>
            <a:r>
              <a:rPr lang="en-US" sz="2600" dirty="0"/>
              <a:t>Amount of deposit before interest is limited to the amount of civilian retirement deductions which would have been withheld</a:t>
            </a:r>
          </a:p>
        </p:txBody>
      </p:sp>
      <p:sp>
        <p:nvSpPr>
          <p:cNvPr id="5" name="Slide Number Placeholder 4">
            <a:extLst>
              <a:ext uri="{FF2B5EF4-FFF2-40B4-BE49-F238E27FC236}">
                <a16:creationId xmlns:a16="http://schemas.microsoft.com/office/drawing/2014/main" id="{40FA196D-74F0-6689-1CB4-359F50E15411}"/>
              </a:ext>
            </a:extLst>
          </p:cNvPr>
          <p:cNvSpPr>
            <a:spLocks noGrp="1"/>
          </p:cNvSpPr>
          <p:nvPr>
            <p:ph type="sldNum" sz="quarter" idx="12"/>
          </p:nvPr>
        </p:nvSpPr>
        <p:spPr/>
        <p:txBody>
          <a:bodyPr/>
          <a:lstStyle/>
          <a:p>
            <a:fld id="{2DEA1BFF-5034-4F1A-B5F9-11EA113F3039}" type="slidenum">
              <a:rPr lang="en-US" smtClean="0"/>
              <a:t>19</a:t>
            </a:fld>
            <a:endParaRPr lang="en-US"/>
          </a:p>
        </p:txBody>
      </p:sp>
      <p:pic>
        <p:nvPicPr>
          <p:cNvPr id="6" name="Picture 5">
            <a:extLst>
              <a:ext uri="{FF2B5EF4-FFF2-40B4-BE49-F238E27FC236}">
                <a16:creationId xmlns:a16="http://schemas.microsoft.com/office/drawing/2014/main" id="{8F316098-D93B-5118-FCD9-144D85D093C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6754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C9A6-233B-207E-F363-2D15FDDBEF1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CB6EBF8-9C77-41B0-D04B-DF65141FC8AE}"/>
              </a:ext>
            </a:extLst>
          </p:cNvPr>
          <p:cNvSpPr>
            <a:spLocks noGrp="1"/>
          </p:cNvSpPr>
          <p:nvPr>
            <p:ph idx="1"/>
          </p:nvPr>
        </p:nvSpPr>
        <p:spPr/>
        <p:txBody>
          <a:bodyPr>
            <a:noAutofit/>
          </a:bodyPr>
          <a:lstStyle/>
          <a:p>
            <a:r>
              <a:rPr lang="en-US" sz="3600" dirty="0"/>
              <a:t>Federal Employees Retirement System (FERS)</a:t>
            </a:r>
          </a:p>
          <a:p>
            <a:r>
              <a:rPr lang="en-US" sz="3600" dirty="0"/>
              <a:t>Civil Service Retirement System (CSRS)</a:t>
            </a:r>
          </a:p>
          <a:p>
            <a:r>
              <a:rPr lang="en-US" sz="3600" dirty="0"/>
              <a:t>Postal Service Health Benefits (PSHB)</a:t>
            </a:r>
          </a:p>
          <a:p>
            <a:r>
              <a:rPr lang="en-US" sz="3600" dirty="0"/>
              <a:t>Federal Employees Group Life Insurance (FEGLI)</a:t>
            </a:r>
          </a:p>
        </p:txBody>
      </p:sp>
      <p:sp>
        <p:nvSpPr>
          <p:cNvPr id="4" name="Slide Number Placeholder 3">
            <a:extLst>
              <a:ext uri="{FF2B5EF4-FFF2-40B4-BE49-F238E27FC236}">
                <a16:creationId xmlns:a16="http://schemas.microsoft.com/office/drawing/2014/main" id="{50D5EAEB-0524-1F27-0DF9-410EFCAEA3DD}"/>
              </a:ext>
            </a:extLst>
          </p:cNvPr>
          <p:cNvSpPr>
            <a:spLocks noGrp="1"/>
          </p:cNvSpPr>
          <p:nvPr>
            <p:ph type="sldNum" sz="quarter" idx="12"/>
          </p:nvPr>
        </p:nvSpPr>
        <p:spPr/>
        <p:txBody>
          <a:bodyPr/>
          <a:lstStyle/>
          <a:p>
            <a:fld id="{2DEA1BFF-5034-4F1A-B5F9-11EA113F3039}" type="slidenum">
              <a:rPr lang="en-US" smtClean="0"/>
              <a:t>2</a:t>
            </a:fld>
            <a:endParaRPr lang="en-US"/>
          </a:p>
        </p:txBody>
      </p:sp>
    </p:spTree>
    <p:extLst>
      <p:ext uri="{BB962C8B-B14F-4D97-AF65-F5344CB8AC3E}">
        <p14:creationId xmlns:p14="http://schemas.microsoft.com/office/powerpoint/2010/main" val="4084477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F5AF-1D77-49FC-A214-4CD46A24FDD9}"/>
              </a:ext>
            </a:extLst>
          </p:cNvPr>
          <p:cNvSpPr>
            <a:spLocks noGrp="1"/>
          </p:cNvSpPr>
          <p:nvPr>
            <p:ph type="title"/>
          </p:nvPr>
        </p:nvSpPr>
        <p:spPr>
          <a:xfrm>
            <a:off x="4295553" y="190500"/>
            <a:ext cx="7207470" cy="1752599"/>
          </a:xfrm>
        </p:spPr>
        <p:txBody>
          <a:bodyPr/>
          <a:lstStyle/>
          <a:p>
            <a:r>
              <a:rPr lang="en-US" dirty="0"/>
              <a:t>Making a Deposit for </a:t>
            </a:r>
            <a:br>
              <a:rPr lang="en-US" dirty="0"/>
            </a:br>
            <a:r>
              <a:rPr lang="en-US" dirty="0"/>
              <a:t>Military Service</a:t>
            </a:r>
          </a:p>
        </p:txBody>
      </p:sp>
      <p:sp>
        <p:nvSpPr>
          <p:cNvPr id="3" name="Content Placeholder 2">
            <a:extLst>
              <a:ext uri="{FF2B5EF4-FFF2-40B4-BE49-F238E27FC236}">
                <a16:creationId xmlns:a16="http://schemas.microsoft.com/office/drawing/2014/main" id="{86068B1C-9DD6-4D99-B621-7BEFDED65591}"/>
              </a:ext>
            </a:extLst>
          </p:cNvPr>
          <p:cNvSpPr>
            <a:spLocks noGrp="1"/>
          </p:cNvSpPr>
          <p:nvPr>
            <p:ph idx="1"/>
          </p:nvPr>
        </p:nvSpPr>
        <p:spPr/>
        <p:txBody>
          <a:bodyPr>
            <a:normAutofit fontScale="92500" lnSpcReduction="10000"/>
          </a:bodyPr>
          <a:lstStyle/>
          <a:p>
            <a:r>
              <a:rPr lang="en-US" sz="2800" dirty="0"/>
              <a:t>Call USPS Human Resources Shared Service Center (HRSSC)</a:t>
            </a:r>
          </a:p>
          <a:p>
            <a:pPr lvl="1"/>
            <a:r>
              <a:rPr lang="en-US" sz="2400" dirty="0"/>
              <a:t>(877) 477- 3273 (option 5)</a:t>
            </a:r>
          </a:p>
          <a:p>
            <a:r>
              <a:rPr lang="en-US" sz="2800" dirty="0"/>
              <a:t>Complete SF 3108 </a:t>
            </a:r>
            <a:r>
              <a:rPr lang="en-US" sz="2800" i="1" dirty="0"/>
              <a:t>Application to Make Service Credit Payment</a:t>
            </a:r>
          </a:p>
          <a:p>
            <a:r>
              <a:rPr lang="en-US" sz="2800" dirty="0"/>
              <a:t>Submit completed form with DD 214 or equivalent record to verify the service, as well as military earnings statements</a:t>
            </a:r>
          </a:p>
          <a:p>
            <a:r>
              <a:rPr lang="en-US" sz="2800" dirty="0"/>
              <a:t>Remember – the full deposit must be completed </a:t>
            </a:r>
            <a:r>
              <a:rPr lang="en-US" sz="2800" u="sng" dirty="0"/>
              <a:t>prior</a:t>
            </a:r>
            <a:r>
              <a:rPr lang="en-US" sz="2800" dirty="0"/>
              <a:t> to separation. It is best to do so, however, upon hiring or immediately after performing military service to avoid paying interest</a:t>
            </a:r>
          </a:p>
        </p:txBody>
      </p:sp>
      <p:sp>
        <p:nvSpPr>
          <p:cNvPr id="5" name="Slide Number Placeholder 4">
            <a:extLst>
              <a:ext uri="{FF2B5EF4-FFF2-40B4-BE49-F238E27FC236}">
                <a16:creationId xmlns:a16="http://schemas.microsoft.com/office/drawing/2014/main" id="{5A8C9F08-FB03-EB99-A1D1-B61485CE6885}"/>
              </a:ext>
            </a:extLst>
          </p:cNvPr>
          <p:cNvSpPr>
            <a:spLocks noGrp="1"/>
          </p:cNvSpPr>
          <p:nvPr>
            <p:ph type="sldNum" sz="quarter" idx="12"/>
          </p:nvPr>
        </p:nvSpPr>
        <p:spPr/>
        <p:txBody>
          <a:bodyPr/>
          <a:lstStyle/>
          <a:p>
            <a:fld id="{2DEA1BFF-5034-4F1A-B5F9-11EA113F3039}" type="slidenum">
              <a:rPr lang="en-US" smtClean="0"/>
              <a:t>20</a:t>
            </a:fld>
            <a:endParaRPr lang="en-US"/>
          </a:p>
        </p:txBody>
      </p:sp>
      <p:pic>
        <p:nvPicPr>
          <p:cNvPr id="6" name="Picture 5">
            <a:extLst>
              <a:ext uri="{FF2B5EF4-FFF2-40B4-BE49-F238E27FC236}">
                <a16:creationId xmlns:a16="http://schemas.microsoft.com/office/drawing/2014/main" id="{32C49440-80BD-29F9-5F43-6A07B8F40DC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8607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2C08-7D86-4782-B3B3-05F19CEF4789}"/>
              </a:ext>
            </a:extLst>
          </p:cNvPr>
          <p:cNvSpPr>
            <a:spLocks noGrp="1"/>
          </p:cNvSpPr>
          <p:nvPr>
            <p:ph type="title"/>
          </p:nvPr>
        </p:nvSpPr>
        <p:spPr>
          <a:xfrm>
            <a:off x="4231758" y="190500"/>
            <a:ext cx="7271265" cy="1752599"/>
          </a:xfrm>
        </p:spPr>
        <p:txBody>
          <a:bodyPr/>
          <a:lstStyle/>
          <a:p>
            <a:r>
              <a:rPr lang="en-US" dirty="0"/>
              <a:t>Crediting Non-Career Federal Service</a:t>
            </a:r>
          </a:p>
        </p:txBody>
      </p:sp>
      <p:sp>
        <p:nvSpPr>
          <p:cNvPr id="3" name="Content Placeholder 2">
            <a:extLst>
              <a:ext uri="{FF2B5EF4-FFF2-40B4-BE49-F238E27FC236}">
                <a16:creationId xmlns:a16="http://schemas.microsoft.com/office/drawing/2014/main" id="{F10639C0-A377-4661-A4BC-DFB9C5481487}"/>
              </a:ext>
            </a:extLst>
          </p:cNvPr>
          <p:cNvSpPr>
            <a:spLocks noGrp="1"/>
          </p:cNvSpPr>
          <p:nvPr>
            <p:ph idx="1"/>
          </p:nvPr>
        </p:nvSpPr>
        <p:spPr>
          <a:xfrm>
            <a:off x="1591188" y="2309219"/>
            <a:ext cx="10018713" cy="3729319"/>
          </a:xfrm>
        </p:spPr>
        <p:txBody>
          <a:bodyPr>
            <a:normAutofit fontScale="85000" lnSpcReduction="20000"/>
          </a:bodyPr>
          <a:lstStyle/>
          <a:p>
            <a:r>
              <a:rPr lang="en-US" sz="2800" dirty="0"/>
              <a:t>Service prior to 1989*</a:t>
            </a:r>
          </a:p>
          <a:p>
            <a:pPr lvl="1"/>
            <a:r>
              <a:rPr lang="en-US" sz="2400" dirty="0"/>
              <a:t>Credited only if deposit is made</a:t>
            </a:r>
          </a:p>
          <a:p>
            <a:r>
              <a:rPr lang="en-US" sz="2800" dirty="0"/>
              <a:t>Service on or after Jan. 1, 1989 </a:t>
            </a:r>
          </a:p>
          <a:p>
            <a:pPr lvl="1"/>
            <a:r>
              <a:rPr lang="en-US" sz="2400" dirty="0"/>
              <a:t>Not creditable without legislative action</a:t>
            </a:r>
          </a:p>
          <a:p>
            <a:pPr lvl="2"/>
            <a:r>
              <a:rPr lang="en-US" sz="2000" dirty="0">
                <a:solidFill>
                  <a:schemeClr val="accent1"/>
                </a:solidFill>
                <a:hlinkClick r:id="rId3">
                  <a:extLst>
                    <a:ext uri="{A12FA001-AC4F-418D-AE19-62706E023703}">
                      <ahyp:hlinkClr xmlns:ahyp="http://schemas.microsoft.com/office/drawing/2018/hyperlinkcolor" val="tx"/>
                    </a:ext>
                  </a:extLst>
                </a:hlinkClick>
              </a:rPr>
              <a:t>https://www.nalc.org/government-affairs</a:t>
            </a:r>
            <a:r>
              <a:rPr lang="en-US" sz="2000" dirty="0">
                <a:solidFill>
                  <a:schemeClr val="accent1"/>
                </a:solidFill>
              </a:rPr>
              <a:t> </a:t>
            </a:r>
          </a:p>
          <a:p>
            <a:r>
              <a:rPr lang="en-US" sz="2800" dirty="0"/>
              <a:t>Cost – 1.3% of basic pay of the non-career service, plus interest</a:t>
            </a:r>
          </a:p>
          <a:p>
            <a:pPr marL="0" indent="0">
              <a:buNone/>
            </a:pPr>
            <a:endParaRPr lang="en-US" sz="2800" dirty="0"/>
          </a:p>
          <a:p>
            <a:pPr marL="0" indent="0">
              <a:buNone/>
            </a:pPr>
            <a:r>
              <a:rPr lang="en-US" sz="2800" dirty="0"/>
              <a:t>*a special rule allows deposit for Peace Corps and VISTA volunteer service regardless of when the service was performed</a:t>
            </a:r>
          </a:p>
        </p:txBody>
      </p:sp>
      <p:sp>
        <p:nvSpPr>
          <p:cNvPr id="5" name="Slide Number Placeholder 4">
            <a:extLst>
              <a:ext uri="{FF2B5EF4-FFF2-40B4-BE49-F238E27FC236}">
                <a16:creationId xmlns:a16="http://schemas.microsoft.com/office/drawing/2014/main" id="{57E3FBA6-1E90-30B9-A65A-DFBA8C09D044}"/>
              </a:ext>
            </a:extLst>
          </p:cNvPr>
          <p:cNvSpPr>
            <a:spLocks noGrp="1"/>
          </p:cNvSpPr>
          <p:nvPr>
            <p:ph type="sldNum" sz="quarter" idx="12"/>
          </p:nvPr>
        </p:nvSpPr>
        <p:spPr/>
        <p:txBody>
          <a:bodyPr/>
          <a:lstStyle/>
          <a:p>
            <a:fld id="{2DEA1BFF-5034-4F1A-B5F9-11EA113F3039}" type="slidenum">
              <a:rPr lang="en-US" smtClean="0"/>
              <a:t>21</a:t>
            </a:fld>
            <a:endParaRPr lang="en-US" dirty="0"/>
          </a:p>
        </p:txBody>
      </p:sp>
      <p:pic>
        <p:nvPicPr>
          <p:cNvPr id="7" name="Picture 6">
            <a:extLst>
              <a:ext uri="{FF2B5EF4-FFF2-40B4-BE49-F238E27FC236}">
                <a16:creationId xmlns:a16="http://schemas.microsoft.com/office/drawing/2014/main" id="{CD041925-CABB-EB7F-4518-B20AD60D24D0}"/>
              </a:ext>
            </a:extLst>
          </p:cNvPr>
          <p:cNvPicPr>
            <a:picLocks noChangeAspect="1"/>
          </p:cNvPicPr>
          <p:nvPr/>
        </p:nvPicPr>
        <p:blipFill>
          <a:blip r:embed="rId4"/>
          <a:stretch>
            <a:fillRect/>
          </a:stretch>
        </p:blipFill>
        <p:spPr>
          <a:xfrm>
            <a:off x="8557160" y="2014256"/>
            <a:ext cx="2173224" cy="2173224"/>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C7EABF63-5B14-FE2D-EA5F-C6BA6BF487F5}"/>
              </a:ext>
            </a:extLst>
          </p:cNvPr>
          <p:cNvPicPr>
            <a:picLocks noChangeAspect="1"/>
          </p:cNvPicPr>
          <p:nvPr/>
        </p:nvPicPr>
        <p:blipFill>
          <a:blip r:embed="rId5"/>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3102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9D77-32CB-4C34-BF97-351791838C13}"/>
              </a:ext>
            </a:extLst>
          </p:cNvPr>
          <p:cNvSpPr>
            <a:spLocks noGrp="1"/>
          </p:cNvSpPr>
          <p:nvPr>
            <p:ph type="title"/>
          </p:nvPr>
        </p:nvSpPr>
        <p:spPr>
          <a:xfrm>
            <a:off x="4051005" y="190500"/>
            <a:ext cx="7452018" cy="1752599"/>
          </a:xfrm>
        </p:spPr>
        <p:txBody>
          <a:bodyPr/>
          <a:lstStyle/>
          <a:p>
            <a:r>
              <a:rPr lang="en-US" dirty="0"/>
              <a:t>Making a Deposit for Non-Career Service</a:t>
            </a:r>
          </a:p>
        </p:txBody>
      </p:sp>
      <p:sp>
        <p:nvSpPr>
          <p:cNvPr id="3" name="Content Placeholder 2">
            <a:extLst>
              <a:ext uri="{FF2B5EF4-FFF2-40B4-BE49-F238E27FC236}">
                <a16:creationId xmlns:a16="http://schemas.microsoft.com/office/drawing/2014/main" id="{F53EE663-39FA-45A3-93B5-1C7B77B86610}"/>
              </a:ext>
            </a:extLst>
          </p:cNvPr>
          <p:cNvSpPr>
            <a:spLocks noGrp="1"/>
          </p:cNvSpPr>
          <p:nvPr>
            <p:ph idx="1"/>
          </p:nvPr>
        </p:nvSpPr>
        <p:spPr/>
        <p:txBody>
          <a:bodyPr>
            <a:normAutofit/>
          </a:bodyPr>
          <a:lstStyle/>
          <a:p>
            <a:r>
              <a:rPr lang="en-US" sz="2800" dirty="0"/>
              <a:t>Call USPS HRSSC:    (877) 477- 3273 (option 5)</a:t>
            </a:r>
          </a:p>
          <a:p>
            <a:r>
              <a:rPr lang="en-US" sz="2800" dirty="0"/>
              <a:t>Complete SF 3108 </a:t>
            </a:r>
            <a:r>
              <a:rPr lang="en-US" sz="2800" i="1" dirty="0"/>
              <a:t>Application to Make Service Credit Payment</a:t>
            </a:r>
          </a:p>
          <a:p>
            <a:r>
              <a:rPr lang="en-US" sz="2800" dirty="0"/>
              <a:t>Deposit can be made to USPS prior to separation or directly to OPM after separation.</a:t>
            </a:r>
          </a:p>
        </p:txBody>
      </p:sp>
      <p:sp>
        <p:nvSpPr>
          <p:cNvPr id="5" name="Slide Number Placeholder 4">
            <a:extLst>
              <a:ext uri="{FF2B5EF4-FFF2-40B4-BE49-F238E27FC236}">
                <a16:creationId xmlns:a16="http://schemas.microsoft.com/office/drawing/2014/main" id="{567F079E-187D-1802-918D-CE4FFFFECB27}"/>
              </a:ext>
            </a:extLst>
          </p:cNvPr>
          <p:cNvSpPr>
            <a:spLocks noGrp="1"/>
          </p:cNvSpPr>
          <p:nvPr>
            <p:ph type="sldNum" sz="quarter" idx="12"/>
          </p:nvPr>
        </p:nvSpPr>
        <p:spPr/>
        <p:txBody>
          <a:bodyPr/>
          <a:lstStyle/>
          <a:p>
            <a:fld id="{2DEA1BFF-5034-4F1A-B5F9-11EA113F3039}" type="slidenum">
              <a:rPr lang="en-US" smtClean="0"/>
              <a:t>22</a:t>
            </a:fld>
            <a:endParaRPr lang="en-US"/>
          </a:p>
        </p:txBody>
      </p:sp>
      <p:pic>
        <p:nvPicPr>
          <p:cNvPr id="6" name="Picture 5">
            <a:extLst>
              <a:ext uri="{FF2B5EF4-FFF2-40B4-BE49-F238E27FC236}">
                <a16:creationId xmlns:a16="http://schemas.microsoft.com/office/drawing/2014/main" id="{8FC148B6-B1BA-D377-0A49-89D89285F334}"/>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36965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A44-C619-4929-9F74-F4517C820250}"/>
              </a:ext>
            </a:extLst>
          </p:cNvPr>
          <p:cNvSpPr>
            <a:spLocks noGrp="1"/>
          </p:cNvSpPr>
          <p:nvPr>
            <p:ph type="title"/>
          </p:nvPr>
        </p:nvSpPr>
        <p:spPr>
          <a:xfrm>
            <a:off x="4114800" y="190500"/>
            <a:ext cx="7388223" cy="1752599"/>
          </a:xfrm>
        </p:spPr>
        <p:txBody>
          <a:bodyPr vert="horz" lIns="91440" tIns="45720" rIns="91440" bIns="45720" rtlCol="0" anchor="ctr">
            <a:normAutofit/>
          </a:bodyPr>
          <a:lstStyle/>
          <a:p>
            <a:r>
              <a:rPr lang="en-US" dirty="0"/>
              <a:t>Annuity Computation</a:t>
            </a:r>
          </a:p>
        </p:txBody>
      </p:sp>
      <p:sp>
        <p:nvSpPr>
          <p:cNvPr id="3" name="Content Placeholder 2">
            <a:extLst>
              <a:ext uri="{FF2B5EF4-FFF2-40B4-BE49-F238E27FC236}">
                <a16:creationId xmlns:a16="http://schemas.microsoft.com/office/drawing/2014/main" id="{16D8F354-AEBD-4A68-B660-2279EC7471B0}"/>
              </a:ext>
            </a:extLst>
          </p:cNvPr>
          <p:cNvSpPr>
            <a:spLocks noGrp="1"/>
          </p:cNvSpPr>
          <p:nvPr>
            <p:ph sz="half" idx="1"/>
          </p:nvPr>
        </p:nvSpPr>
        <p:spPr>
          <a:xfrm>
            <a:off x="6016336" y="2666999"/>
            <a:ext cx="5486687" cy="3124201"/>
          </a:xfrm>
        </p:spPr>
        <p:txBody>
          <a:bodyPr vert="horz" lIns="91440" tIns="45720" rIns="91440" bIns="45720" rtlCol="0" anchor="t">
            <a:normAutofit/>
          </a:bodyPr>
          <a:lstStyle/>
          <a:p>
            <a:r>
              <a:rPr lang="en-US" sz="2800" dirty="0"/>
              <a:t>Annuity Computation – </a:t>
            </a:r>
            <a:r>
              <a:rPr lang="en-US" sz="2800" b="1" dirty="0"/>
              <a:t>Multiply</a:t>
            </a:r>
            <a:r>
              <a:rPr lang="en-US" sz="2800" dirty="0"/>
              <a:t>:</a:t>
            </a:r>
          </a:p>
          <a:p>
            <a:pPr lvl="1"/>
            <a:r>
              <a:rPr lang="en-US" sz="2800" dirty="0"/>
              <a:t>Years of Service</a:t>
            </a:r>
          </a:p>
          <a:p>
            <a:pPr lvl="1"/>
            <a:r>
              <a:rPr lang="en-US" sz="2800" dirty="0"/>
              <a:t>High-3 Average Salary</a:t>
            </a:r>
          </a:p>
          <a:p>
            <a:pPr lvl="1"/>
            <a:r>
              <a:rPr lang="en-US" sz="2800" dirty="0"/>
              <a:t>Factor (1.0% or 1.1%)</a:t>
            </a:r>
          </a:p>
        </p:txBody>
      </p:sp>
      <p:sp>
        <p:nvSpPr>
          <p:cNvPr id="4" name="Slide Number Placeholder 3">
            <a:extLst>
              <a:ext uri="{FF2B5EF4-FFF2-40B4-BE49-F238E27FC236}">
                <a16:creationId xmlns:a16="http://schemas.microsoft.com/office/drawing/2014/main" id="{0E03A642-FF4C-0F30-812A-76A54D5FBB39}"/>
              </a:ext>
            </a:extLst>
          </p:cNvPr>
          <p:cNvSpPr>
            <a:spLocks noGrp="1"/>
          </p:cNvSpPr>
          <p:nvPr>
            <p:ph type="sldNum" sz="quarter" idx="12"/>
          </p:nvPr>
        </p:nvSpPr>
        <p:spPr>
          <a:xfrm>
            <a:off x="158445" y="6214691"/>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pPr defTabSz="914400">
                <a:spcAft>
                  <a:spcPts val="600"/>
                </a:spcAft>
              </a:pPr>
              <a:t>23</a:t>
            </a:fld>
            <a:endParaRPr lang="en-US" dirty="0"/>
          </a:p>
        </p:txBody>
      </p:sp>
      <p:pic>
        <p:nvPicPr>
          <p:cNvPr id="5" name="Picture 4">
            <a:extLst>
              <a:ext uri="{FF2B5EF4-FFF2-40B4-BE49-F238E27FC236}">
                <a16:creationId xmlns:a16="http://schemas.microsoft.com/office/drawing/2014/main" id="{8F054433-32CB-8E80-0F5F-ADBBB5A94990}"/>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026" name="Picture 2" descr="Zach Galifianakis Algorithm GIF by Product Hunt">
            <a:extLst>
              <a:ext uri="{FF2B5EF4-FFF2-40B4-BE49-F238E27FC236}">
                <a16:creationId xmlns:a16="http://schemas.microsoft.com/office/drawing/2014/main" id="{9262B22B-DC15-EC9C-8E44-733D51067B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607" y="2923068"/>
            <a:ext cx="4476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32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77DE-3484-4934-9A52-D656A57887C3}"/>
              </a:ext>
            </a:extLst>
          </p:cNvPr>
          <p:cNvSpPr>
            <a:spLocks noGrp="1"/>
          </p:cNvSpPr>
          <p:nvPr>
            <p:ph type="title"/>
          </p:nvPr>
        </p:nvSpPr>
        <p:spPr>
          <a:xfrm>
            <a:off x="4199860" y="190500"/>
            <a:ext cx="7303163" cy="1752599"/>
          </a:xfrm>
        </p:spPr>
        <p:txBody>
          <a:bodyPr>
            <a:normAutofit/>
          </a:bodyPr>
          <a:lstStyle/>
          <a:p>
            <a:r>
              <a:rPr lang="en-US" dirty="0"/>
              <a:t>Annuity Computation </a:t>
            </a:r>
            <a:br>
              <a:rPr lang="en-US" dirty="0"/>
            </a:br>
            <a:r>
              <a:rPr lang="en-US" dirty="0"/>
              <a:t>Length of Service</a:t>
            </a:r>
          </a:p>
        </p:txBody>
      </p:sp>
      <p:sp>
        <p:nvSpPr>
          <p:cNvPr id="3" name="Content Placeholder 2">
            <a:extLst>
              <a:ext uri="{FF2B5EF4-FFF2-40B4-BE49-F238E27FC236}">
                <a16:creationId xmlns:a16="http://schemas.microsoft.com/office/drawing/2014/main" id="{055B6CED-7A86-4F5F-AF15-2C592E237E78}"/>
              </a:ext>
            </a:extLst>
          </p:cNvPr>
          <p:cNvSpPr>
            <a:spLocks noGrp="1"/>
          </p:cNvSpPr>
          <p:nvPr>
            <p:ph idx="1"/>
          </p:nvPr>
        </p:nvSpPr>
        <p:spPr>
          <a:xfrm>
            <a:off x="1484310" y="2666999"/>
            <a:ext cx="10018713" cy="3333664"/>
          </a:xfrm>
        </p:spPr>
        <p:txBody>
          <a:bodyPr>
            <a:normAutofit lnSpcReduction="10000"/>
          </a:bodyPr>
          <a:lstStyle/>
          <a:p>
            <a:pPr marL="0" indent="0">
              <a:buNone/>
            </a:pPr>
            <a:r>
              <a:rPr lang="en-US" sz="3200" dirty="0"/>
              <a:t>Years of Service – for annuity </a:t>
            </a:r>
            <a:r>
              <a:rPr lang="en-US" sz="3200" u="sng" dirty="0"/>
              <a:t>computation</a:t>
            </a:r>
            <a:r>
              <a:rPr lang="en-US" sz="3200" dirty="0"/>
              <a:t> purposes</a:t>
            </a:r>
          </a:p>
          <a:p>
            <a:pPr lvl="1"/>
            <a:r>
              <a:rPr lang="en-US" sz="2800" dirty="0"/>
              <a:t>Years under FERS, </a:t>
            </a:r>
            <a:r>
              <a:rPr lang="en-US" sz="2800" dirty="0">
                <a:solidFill>
                  <a:srgbClr val="00B050"/>
                </a:solidFill>
              </a:rPr>
              <a:t>PLUS</a:t>
            </a:r>
            <a:r>
              <a:rPr lang="en-US" sz="2800" dirty="0"/>
              <a:t>:</a:t>
            </a:r>
          </a:p>
          <a:p>
            <a:pPr lvl="2"/>
            <a:r>
              <a:rPr lang="en-US" sz="2800" dirty="0"/>
              <a:t>military service (if deposit made)</a:t>
            </a:r>
          </a:p>
          <a:p>
            <a:pPr lvl="2"/>
            <a:r>
              <a:rPr lang="en-US" sz="2800" dirty="0"/>
              <a:t>non-career federal service (if deposit made)</a:t>
            </a:r>
          </a:p>
          <a:p>
            <a:pPr lvl="2"/>
            <a:r>
              <a:rPr lang="en-US" sz="2800" dirty="0"/>
              <a:t>banked sick leave</a:t>
            </a:r>
          </a:p>
          <a:p>
            <a:pPr lvl="1"/>
            <a:r>
              <a:rPr lang="en-US" sz="2800" dirty="0">
                <a:solidFill>
                  <a:srgbClr val="FF0000"/>
                </a:solidFill>
              </a:rPr>
              <a:t>MINUS</a:t>
            </a:r>
            <a:r>
              <a:rPr lang="en-US" sz="2800" dirty="0"/>
              <a:t> LWOP in excess of six months in a calendar year</a:t>
            </a:r>
          </a:p>
        </p:txBody>
      </p:sp>
      <p:sp>
        <p:nvSpPr>
          <p:cNvPr id="5" name="Slide Number Placeholder 4">
            <a:extLst>
              <a:ext uri="{FF2B5EF4-FFF2-40B4-BE49-F238E27FC236}">
                <a16:creationId xmlns:a16="http://schemas.microsoft.com/office/drawing/2014/main" id="{660E256E-2E53-BD0F-E485-E779492C2717}"/>
              </a:ext>
            </a:extLst>
          </p:cNvPr>
          <p:cNvSpPr>
            <a:spLocks noGrp="1"/>
          </p:cNvSpPr>
          <p:nvPr>
            <p:ph type="sldNum" sz="quarter" idx="12"/>
          </p:nvPr>
        </p:nvSpPr>
        <p:spPr/>
        <p:txBody>
          <a:bodyPr/>
          <a:lstStyle/>
          <a:p>
            <a:fld id="{2DEA1BFF-5034-4F1A-B5F9-11EA113F3039}" type="slidenum">
              <a:rPr lang="en-US" smtClean="0"/>
              <a:t>24</a:t>
            </a:fld>
            <a:endParaRPr lang="en-US"/>
          </a:p>
        </p:txBody>
      </p:sp>
      <p:pic>
        <p:nvPicPr>
          <p:cNvPr id="6" name="Picture 5">
            <a:extLst>
              <a:ext uri="{FF2B5EF4-FFF2-40B4-BE49-F238E27FC236}">
                <a16:creationId xmlns:a16="http://schemas.microsoft.com/office/drawing/2014/main" id="{D2DC1CED-4C35-64F1-DCF5-3412BF0D2296}"/>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5224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D0DA-D09D-45EF-825C-D796BDECD9C0}"/>
              </a:ext>
            </a:extLst>
          </p:cNvPr>
          <p:cNvSpPr>
            <a:spLocks noGrp="1"/>
          </p:cNvSpPr>
          <p:nvPr>
            <p:ph type="title"/>
          </p:nvPr>
        </p:nvSpPr>
        <p:spPr>
          <a:xfrm>
            <a:off x="4114799" y="190500"/>
            <a:ext cx="7388223" cy="1752599"/>
          </a:xfrm>
        </p:spPr>
        <p:txBody>
          <a:bodyPr>
            <a:normAutofit/>
          </a:bodyPr>
          <a:lstStyle/>
          <a:p>
            <a:r>
              <a:rPr lang="en-US" dirty="0"/>
              <a:t>Annuity Computation</a:t>
            </a:r>
            <a:br>
              <a:rPr lang="en-US" dirty="0"/>
            </a:br>
            <a:r>
              <a:rPr lang="en-US" dirty="0"/>
              <a:t>Length of Service</a:t>
            </a:r>
          </a:p>
        </p:txBody>
      </p:sp>
      <p:sp>
        <p:nvSpPr>
          <p:cNvPr id="3" name="Content Placeholder 2">
            <a:extLst>
              <a:ext uri="{FF2B5EF4-FFF2-40B4-BE49-F238E27FC236}">
                <a16:creationId xmlns:a16="http://schemas.microsoft.com/office/drawing/2014/main" id="{E3F0022B-17C5-4268-86BE-E2D22A297CC4}"/>
              </a:ext>
            </a:extLst>
          </p:cNvPr>
          <p:cNvSpPr>
            <a:spLocks noGrp="1"/>
          </p:cNvSpPr>
          <p:nvPr>
            <p:ph idx="1"/>
          </p:nvPr>
        </p:nvSpPr>
        <p:spPr/>
        <p:txBody>
          <a:bodyPr>
            <a:normAutofit/>
          </a:bodyPr>
          <a:lstStyle/>
          <a:p>
            <a:r>
              <a:rPr lang="en-US" sz="3200" dirty="0"/>
              <a:t>Years of service</a:t>
            </a:r>
          </a:p>
          <a:p>
            <a:pPr lvl="1"/>
            <a:r>
              <a:rPr lang="en-US" sz="2800" dirty="0"/>
              <a:t>Length of service is rounded down to the nearest month. Days short of a month (30 days) are dropped from the total. </a:t>
            </a:r>
          </a:p>
          <a:p>
            <a:pPr lvl="1"/>
            <a:r>
              <a:rPr lang="en-US" sz="2800" dirty="0"/>
              <a:t>Example: 30 years, 2 months, and 17 days would result in 30 years and 2 months of service for computational purposes.</a:t>
            </a:r>
          </a:p>
        </p:txBody>
      </p:sp>
      <p:sp>
        <p:nvSpPr>
          <p:cNvPr id="6" name="Slide Number Placeholder 5">
            <a:extLst>
              <a:ext uri="{FF2B5EF4-FFF2-40B4-BE49-F238E27FC236}">
                <a16:creationId xmlns:a16="http://schemas.microsoft.com/office/drawing/2014/main" id="{95B77512-D0C4-CE18-8BF8-1184179F86F2}"/>
              </a:ext>
            </a:extLst>
          </p:cNvPr>
          <p:cNvSpPr>
            <a:spLocks noGrp="1"/>
          </p:cNvSpPr>
          <p:nvPr>
            <p:ph type="sldNum" sz="quarter" idx="12"/>
          </p:nvPr>
        </p:nvSpPr>
        <p:spPr/>
        <p:txBody>
          <a:bodyPr/>
          <a:lstStyle/>
          <a:p>
            <a:fld id="{2DEA1BFF-5034-4F1A-B5F9-11EA113F3039}" type="slidenum">
              <a:rPr lang="en-US" smtClean="0"/>
              <a:t>25</a:t>
            </a:fld>
            <a:endParaRPr lang="en-US"/>
          </a:p>
        </p:txBody>
      </p:sp>
      <p:pic>
        <p:nvPicPr>
          <p:cNvPr id="4" name="Picture 3">
            <a:extLst>
              <a:ext uri="{FF2B5EF4-FFF2-40B4-BE49-F238E27FC236}">
                <a16:creationId xmlns:a16="http://schemas.microsoft.com/office/drawing/2014/main" id="{F34707C5-5C26-49E2-AB11-C9C79576114F}"/>
              </a:ext>
            </a:extLst>
          </p:cNvPr>
          <p:cNvPicPr>
            <a:picLocks noChangeAspect="1"/>
          </p:cNvPicPr>
          <p:nvPr/>
        </p:nvPicPr>
        <p:blipFill>
          <a:blip r:embed="rId3"/>
          <a:stretch>
            <a:fillRect/>
          </a:stretch>
        </p:blipFill>
        <p:spPr>
          <a:xfrm>
            <a:off x="8135080" y="1943099"/>
            <a:ext cx="2771419" cy="1108568"/>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13DF12F2-092A-3FC6-9EC2-0EFC11590FB2}"/>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29029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EA80-F0EC-4E20-BD14-DBE6763ABB83}"/>
              </a:ext>
            </a:extLst>
          </p:cNvPr>
          <p:cNvSpPr>
            <a:spLocks noGrp="1"/>
          </p:cNvSpPr>
          <p:nvPr>
            <p:ph type="title"/>
          </p:nvPr>
        </p:nvSpPr>
        <p:spPr>
          <a:xfrm>
            <a:off x="4157330" y="283425"/>
            <a:ext cx="7345693" cy="1701380"/>
          </a:xfrm>
        </p:spPr>
        <p:txBody>
          <a:bodyPr>
            <a:normAutofit/>
          </a:bodyPr>
          <a:lstStyle/>
          <a:p>
            <a:pPr>
              <a:lnSpc>
                <a:spcPct val="90000"/>
              </a:lnSpc>
            </a:pPr>
            <a:r>
              <a:rPr lang="en-US" sz="3700" dirty="0"/>
              <a:t>Annuity Computation</a:t>
            </a:r>
            <a:br>
              <a:rPr lang="en-US" sz="3700" dirty="0"/>
            </a:br>
            <a:r>
              <a:rPr lang="en-US" sz="3700" dirty="0"/>
              <a:t>High-3 Average Salary</a:t>
            </a:r>
          </a:p>
        </p:txBody>
      </p:sp>
      <p:sp>
        <p:nvSpPr>
          <p:cNvPr id="3" name="Content Placeholder 2">
            <a:extLst>
              <a:ext uri="{FF2B5EF4-FFF2-40B4-BE49-F238E27FC236}">
                <a16:creationId xmlns:a16="http://schemas.microsoft.com/office/drawing/2014/main" id="{8B62BAB1-0DFB-4610-9647-9E23294C8F82}"/>
              </a:ext>
            </a:extLst>
          </p:cNvPr>
          <p:cNvSpPr>
            <a:spLocks noGrp="1"/>
          </p:cNvSpPr>
          <p:nvPr>
            <p:ph idx="1"/>
          </p:nvPr>
        </p:nvSpPr>
        <p:spPr>
          <a:xfrm>
            <a:off x="1484311" y="2207596"/>
            <a:ext cx="10018712" cy="4076246"/>
          </a:xfrm>
        </p:spPr>
        <p:txBody>
          <a:bodyPr>
            <a:normAutofit/>
          </a:bodyPr>
          <a:lstStyle/>
          <a:p>
            <a:r>
              <a:rPr lang="en-US" sz="2800" dirty="0"/>
              <a:t>Highest three consecutive years of pay</a:t>
            </a:r>
          </a:p>
          <a:p>
            <a:pPr lvl="1"/>
            <a:r>
              <a:rPr lang="en-US" sz="2400" dirty="0"/>
              <a:t>Typically, last three years for letter carriers</a:t>
            </a:r>
          </a:p>
          <a:p>
            <a:r>
              <a:rPr lang="en-US" sz="2800" dirty="0"/>
              <a:t>Base pay only</a:t>
            </a:r>
          </a:p>
          <a:p>
            <a:pPr lvl="1"/>
            <a:r>
              <a:rPr lang="en-US" sz="2400" dirty="0"/>
              <a:t>Does not include overtime, night differential, bonuses</a:t>
            </a:r>
          </a:p>
          <a:p>
            <a:r>
              <a:rPr lang="en-US" sz="2800" dirty="0"/>
              <a:t>Nonpay status while on OWCP, union official, and periods of LWOP less than 6 months in a calendar year count</a:t>
            </a:r>
          </a:p>
          <a:p>
            <a:pPr lvl="1"/>
            <a:r>
              <a:rPr lang="en-US" sz="2400" dirty="0"/>
              <a:t>Payrate found on PS Form 50</a:t>
            </a:r>
          </a:p>
        </p:txBody>
      </p:sp>
      <p:sp>
        <p:nvSpPr>
          <p:cNvPr id="6" name="Slide Number Placeholder 5">
            <a:extLst>
              <a:ext uri="{FF2B5EF4-FFF2-40B4-BE49-F238E27FC236}">
                <a16:creationId xmlns:a16="http://schemas.microsoft.com/office/drawing/2014/main" id="{79220E5D-0DBF-3063-B09F-F06EE12E3B7C}"/>
              </a:ext>
            </a:extLst>
          </p:cNvPr>
          <p:cNvSpPr>
            <a:spLocks noGrp="1"/>
          </p:cNvSpPr>
          <p:nvPr>
            <p:ph type="sldNum" sz="quarter" idx="12"/>
          </p:nvPr>
        </p:nvSpPr>
        <p:spPr>
          <a:xfrm>
            <a:off x="79417" y="6180641"/>
            <a:ext cx="551167" cy="365125"/>
          </a:xfrm>
        </p:spPr>
        <p:txBody>
          <a:bodyPr>
            <a:normAutofit/>
          </a:bodyPr>
          <a:lstStyle/>
          <a:p>
            <a:pPr>
              <a:spcAft>
                <a:spcPts val="600"/>
              </a:spcAft>
            </a:pPr>
            <a:fld id="{2DEA1BFF-5034-4F1A-B5F9-11EA113F3039}" type="slidenum">
              <a:rPr lang="en-US" smtClean="0"/>
              <a:pPr>
                <a:spcAft>
                  <a:spcPts val="600"/>
                </a:spcAft>
              </a:pPr>
              <a:t>26</a:t>
            </a:fld>
            <a:endParaRPr lang="en-US" dirty="0"/>
          </a:p>
        </p:txBody>
      </p:sp>
      <p:pic>
        <p:nvPicPr>
          <p:cNvPr id="4" name="Picture 3">
            <a:extLst>
              <a:ext uri="{FF2B5EF4-FFF2-40B4-BE49-F238E27FC236}">
                <a16:creationId xmlns:a16="http://schemas.microsoft.com/office/drawing/2014/main" id="{4525F0E4-E1EC-6437-8C33-D4AAD6C91C1B}"/>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2050" name="Picture 2" descr="Money Graph Vector Art, Icons, and Graphics for Free Download">
            <a:extLst>
              <a:ext uri="{FF2B5EF4-FFF2-40B4-BE49-F238E27FC236}">
                <a16:creationId xmlns:a16="http://schemas.microsoft.com/office/drawing/2014/main" id="{2251751B-EDAE-4223-C66E-675C19530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5476" y="1868672"/>
            <a:ext cx="3177547" cy="178760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50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66FD-F950-49AE-BB64-420EF14364D2}"/>
              </a:ext>
            </a:extLst>
          </p:cNvPr>
          <p:cNvSpPr>
            <a:spLocks noGrp="1"/>
          </p:cNvSpPr>
          <p:nvPr>
            <p:ph type="title"/>
          </p:nvPr>
        </p:nvSpPr>
        <p:spPr>
          <a:xfrm>
            <a:off x="4359349" y="190500"/>
            <a:ext cx="7143674" cy="1752599"/>
          </a:xfrm>
        </p:spPr>
        <p:txBody>
          <a:bodyPr>
            <a:normAutofit/>
          </a:bodyPr>
          <a:lstStyle/>
          <a:p>
            <a:r>
              <a:rPr lang="en-US" dirty="0"/>
              <a:t>Annuity Computation </a:t>
            </a:r>
            <a:br>
              <a:rPr lang="en-US" dirty="0"/>
            </a:br>
            <a:r>
              <a:rPr lang="en-US" dirty="0"/>
              <a:t>High-3 Average Salary</a:t>
            </a:r>
          </a:p>
        </p:txBody>
      </p:sp>
      <p:graphicFrame>
        <p:nvGraphicFramePr>
          <p:cNvPr id="4" name="Table 5">
            <a:extLst>
              <a:ext uri="{FF2B5EF4-FFF2-40B4-BE49-F238E27FC236}">
                <a16:creationId xmlns:a16="http://schemas.microsoft.com/office/drawing/2014/main" id="{8DA38C0C-B4C0-CD1B-675E-D14EC7CF8A0E}"/>
              </a:ext>
            </a:extLst>
          </p:cNvPr>
          <p:cNvGraphicFramePr>
            <a:graphicFrameLocks noGrp="1"/>
          </p:cNvGraphicFramePr>
          <p:nvPr>
            <p:ph idx="1"/>
            <p:extLst>
              <p:ext uri="{D42A27DB-BD31-4B8C-83A1-F6EECF244321}">
                <p14:modId xmlns:p14="http://schemas.microsoft.com/office/powerpoint/2010/main" val="1173219379"/>
              </p:ext>
            </p:extLst>
          </p:nvPr>
        </p:nvGraphicFramePr>
        <p:xfrm>
          <a:off x="2355074" y="2778542"/>
          <a:ext cx="8211325" cy="321895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578706">
                  <a:extLst>
                    <a:ext uri="{9D8B030D-6E8A-4147-A177-3AD203B41FA5}">
                      <a16:colId xmlns:a16="http://schemas.microsoft.com/office/drawing/2014/main" val="3140842159"/>
                    </a:ext>
                  </a:extLst>
                </a:gridCol>
                <a:gridCol w="3334195">
                  <a:extLst>
                    <a:ext uri="{9D8B030D-6E8A-4147-A177-3AD203B41FA5}">
                      <a16:colId xmlns:a16="http://schemas.microsoft.com/office/drawing/2014/main" val="2170060134"/>
                    </a:ext>
                  </a:extLst>
                </a:gridCol>
                <a:gridCol w="2298424">
                  <a:extLst>
                    <a:ext uri="{9D8B030D-6E8A-4147-A177-3AD203B41FA5}">
                      <a16:colId xmlns:a16="http://schemas.microsoft.com/office/drawing/2014/main" val="3988616720"/>
                    </a:ext>
                  </a:extLst>
                </a:gridCol>
              </a:tblGrid>
              <a:tr h="536492">
                <a:tc>
                  <a:txBody>
                    <a:bodyPr/>
                    <a:lstStyle/>
                    <a:p>
                      <a:r>
                        <a:rPr lang="en-US" sz="2400" b="1" dirty="0"/>
                        <a:t>Effective Date</a:t>
                      </a:r>
                    </a:p>
                  </a:txBody>
                  <a:tcPr anchor="ctr"/>
                </a:tc>
                <a:tc>
                  <a:txBody>
                    <a:bodyPr/>
                    <a:lstStyle/>
                    <a:p>
                      <a:r>
                        <a:rPr lang="en-US" sz="2400" b="1" dirty="0"/>
                        <a:t>Type of Increase</a:t>
                      </a:r>
                    </a:p>
                  </a:txBody>
                  <a:tcPr anchor="ctr"/>
                </a:tc>
                <a:tc>
                  <a:txBody>
                    <a:bodyPr/>
                    <a:lstStyle/>
                    <a:p>
                      <a:r>
                        <a:rPr lang="en-US" sz="2400" b="1" dirty="0"/>
                        <a:t>Amount</a:t>
                      </a:r>
                    </a:p>
                  </a:txBody>
                  <a:tcPr anchor="ctr"/>
                </a:tc>
                <a:extLst>
                  <a:ext uri="{0D108BD9-81ED-4DB2-BD59-A6C34878D82A}">
                    <a16:rowId xmlns:a16="http://schemas.microsoft.com/office/drawing/2014/main" val="1642524749"/>
                  </a:ext>
                </a:extLst>
              </a:tr>
              <a:tr h="536492">
                <a:tc>
                  <a:txBody>
                    <a:bodyPr/>
                    <a:lstStyle/>
                    <a:p>
                      <a:r>
                        <a:rPr lang="en-US" sz="2400" b="0" dirty="0"/>
                        <a:t>Aug. 26, 2023</a:t>
                      </a:r>
                    </a:p>
                  </a:txBody>
                  <a:tcPr anchor="ctr"/>
                </a:tc>
                <a:tc>
                  <a:txBody>
                    <a:bodyPr/>
                    <a:lstStyle/>
                    <a:p>
                      <a:r>
                        <a:rPr lang="en-US" sz="2400" b="0" dirty="0"/>
                        <a:t>July COLA</a:t>
                      </a:r>
                    </a:p>
                  </a:txBody>
                  <a:tcPr anchor="ctr"/>
                </a:tc>
                <a:tc>
                  <a:txBody>
                    <a:bodyPr/>
                    <a:lstStyle/>
                    <a:p>
                      <a:r>
                        <a:rPr lang="en-US" sz="2400" b="0" dirty="0"/>
                        <a:t>$978</a:t>
                      </a:r>
                    </a:p>
                  </a:txBody>
                  <a:tcPr anchor="ctr"/>
                </a:tc>
                <a:extLst>
                  <a:ext uri="{0D108BD9-81ED-4DB2-BD59-A6C34878D82A}">
                    <a16:rowId xmlns:a16="http://schemas.microsoft.com/office/drawing/2014/main" val="4001988648"/>
                  </a:ext>
                </a:extLst>
              </a:tr>
              <a:tr h="536492">
                <a:tc>
                  <a:txBody>
                    <a:bodyPr/>
                    <a:lstStyle/>
                    <a:p>
                      <a:r>
                        <a:rPr lang="en-US" sz="2400" b="0" dirty="0"/>
                        <a:t>Nov. 18, 2023</a:t>
                      </a:r>
                    </a:p>
                  </a:txBody>
                  <a:tcPr anchor="ctr"/>
                </a:tc>
                <a:tc>
                  <a:txBody>
                    <a:bodyPr/>
                    <a:lstStyle/>
                    <a:p>
                      <a:r>
                        <a:rPr lang="en-US" sz="2400" b="0" dirty="0"/>
                        <a:t>General wage increase</a:t>
                      </a:r>
                    </a:p>
                  </a:txBody>
                  <a:tcPr anchor="ctr"/>
                </a:tc>
                <a:tc>
                  <a:txBody>
                    <a:bodyPr/>
                    <a:lstStyle/>
                    <a:p>
                      <a:r>
                        <a:rPr lang="en-US" sz="2400" b="0" dirty="0"/>
                        <a:t>1.3%</a:t>
                      </a:r>
                    </a:p>
                  </a:txBody>
                  <a:tcPr anchor="ctr"/>
                </a:tc>
                <a:extLst>
                  <a:ext uri="{0D108BD9-81ED-4DB2-BD59-A6C34878D82A}">
                    <a16:rowId xmlns:a16="http://schemas.microsoft.com/office/drawing/2014/main" val="3334511072"/>
                  </a:ext>
                </a:extLst>
              </a:tr>
              <a:tr h="536492">
                <a:tc>
                  <a:txBody>
                    <a:bodyPr/>
                    <a:lstStyle/>
                    <a:p>
                      <a:r>
                        <a:rPr lang="en-US" sz="2400" b="0" dirty="0"/>
                        <a:t>March 9, 2024</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t>January COLA</a:t>
                      </a:r>
                    </a:p>
                  </a:txBody>
                  <a:tcPr anchor="ctr"/>
                </a:tc>
                <a:tc>
                  <a:txBody>
                    <a:bodyPr/>
                    <a:lstStyle/>
                    <a:p>
                      <a:r>
                        <a:rPr lang="en-US" sz="2400" b="0" dirty="0"/>
                        <a:t>$353</a:t>
                      </a:r>
                    </a:p>
                  </a:txBody>
                  <a:tcPr anchor="ctr"/>
                </a:tc>
                <a:extLst>
                  <a:ext uri="{0D108BD9-81ED-4DB2-BD59-A6C34878D82A}">
                    <a16:rowId xmlns:a16="http://schemas.microsoft.com/office/drawing/2014/main" val="2816849768"/>
                  </a:ext>
                </a:extLst>
              </a:tr>
              <a:tr h="536492">
                <a:tc>
                  <a:txBody>
                    <a:bodyPr/>
                    <a:lstStyle/>
                    <a:p>
                      <a:r>
                        <a:rPr lang="en-US" sz="2400" b="0" dirty="0"/>
                        <a:t>Sept. 7, 2024</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t>July COLA</a:t>
                      </a:r>
                    </a:p>
                  </a:txBody>
                  <a:tcPr anchor="ctr"/>
                </a:tc>
                <a:tc>
                  <a:txBody>
                    <a:bodyPr/>
                    <a:lstStyle/>
                    <a:p>
                      <a:r>
                        <a:rPr lang="en-US" sz="2400" b="0" dirty="0"/>
                        <a:t>$978</a:t>
                      </a:r>
                    </a:p>
                  </a:txBody>
                  <a:tcPr anchor="ctr"/>
                </a:tc>
                <a:extLst>
                  <a:ext uri="{0D108BD9-81ED-4DB2-BD59-A6C34878D82A}">
                    <a16:rowId xmlns:a16="http://schemas.microsoft.com/office/drawing/2014/main" val="4178067645"/>
                  </a:ext>
                </a:extLst>
              </a:tr>
              <a:tr h="536492">
                <a:tc>
                  <a:txBody>
                    <a:bodyPr/>
                    <a:lstStyle/>
                    <a:p>
                      <a:r>
                        <a:rPr lang="en-US" sz="2400" b="0" dirty="0"/>
                        <a:t>Nov. 16, 2024</a:t>
                      </a:r>
                    </a:p>
                  </a:txBody>
                  <a:tcPr anchor="ctr"/>
                </a:tc>
                <a:tc>
                  <a:txBody>
                    <a:bodyPr/>
                    <a:lstStyle/>
                    <a:p>
                      <a:r>
                        <a:rPr lang="en-US" sz="2400" b="0" dirty="0"/>
                        <a:t>General wage increase</a:t>
                      </a:r>
                    </a:p>
                  </a:txBody>
                  <a:tcPr anchor="ctr"/>
                </a:tc>
                <a:tc>
                  <a:txBody>
                    <a:bodyPr/>
                    <a:lstStyle/>
                    <a:p>
                      <a:r>
                        <a:rPr lang="en-US" sz="2400" b="0" dirty="0"/>
                        <a:t>1.4%</a:t>
                      </a:r>
                    </a:p>
                  </a:txBody>
                  <a:tcPr anchor="ctr"/>
                </a:tc>
                <a:extLst>
                  <a:ext uri="{0D108BD9-81ED-4DB2-BD59-A6C34878D82A}">
                    <a16:rowId xmlns:a16="http://schemas.microsoft.com/office/drawing/2014/main" val="1954503385"/>
                  </a:ext>
                </a:extLst>
              </a:tr>
            </a:tbl>
          </a:graphicData>
        </a:graphic>
      </p:graphicFrame>
      <p:sp>
        <p:nvSpPr>
          <p:cNvPr id="5" name="Slide Number Placeholder 4">
            <a:extLst>
              <a:ext uri="{FF2B5EF4-FFF2-40B4-BE49-F238E27FC236}">
                <a16:creationId xmlns:a16="http://schemas.microsoft.com/office/drawing/2014/main" id="{2015DB2B-C23E-B8BB-5882-408CD5DDB393}"/>
              </a:ext>
            </a:extLst>
          </p:cNvPr>
          <p:cNvSpPr>
            <a:spLocks noGrp="1"/>
          </p:cNvSpPr>
          <p:nvPr>
            <p:ph type="sldNum" sz="quarter" idx="12"/>
          </p:nvPr>
        </p:nvSpPr>
        <p:spPr/>
        <p:txBody>
          <a:bodyPr/>
          <a:lstStyle/>
          <a:p>
            <a:fld id="{2DEA1BFF-5034-4F1A-B5F9-11EA113F3039}" type="slidenum">
              <a:rPr lang="en-US" smtClean="0"/>
              <a:t>27</a:t>
            </a:fld>
            <a:endParaRPr lang="en-US"/>
          </a:p>
        </p:txBody>
      </p:sp>
      <p:pic>
        <p:nvPicPr>
          <p:cNvPr id="8" name="Picture 7">
            <a:extLst>
              <a:ext uri="{FF2B5EF4-FFF2-40B4-BE49-F238E27FC236}">
                <a16:creationId xmlns:a16="http://schemas.microsoft.com/office/drawing/2014/main" id="{5CC6DB95-E1D5-434D-5680-02CD4CA29C09}"/>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4353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C9227-21A0-74C1-6EA0-E8FBEC161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C8414-52F1-2BAD-08F4-83AEE3E227C1}"/>
              </a:ext>
            </a:extLst>
          </p:cNvPr>
          <p:cNvSpPr>
            <a:spLocks noGrp="1"/>
          </p:cNvSpPr>
          <p:nvPr>
            <p:ph type="title"/>
          </p:nvPr>
        </p:nvSpPr>
        <p:spPr>
          <a:xfrm>
            <a:off x="4359349" y="190500"/>
            <a:ext cx="7143674" cy="1752599"/>
          </a:xfrm>
        </p:spPr>
        <p:txBody>
          <a:bodyPr>
            <a:normAutofit/>
          </a:bodyPr>
          <a:lstStyle/>
          <a:p>
            <a:r>
              <a:rPr lang="en-US" dirty="0"/>
              <a:t>Annuity Computation </a:t>
            </a:r>
            <a:br>
              <a:rPr lang="en-US" dirty="0"/>
            </a:br>
            <a:r>
              <a:rPr lang="en-US" dirty="0"/>
              <a:t>High-3 Average Salary</a:t>
            </a:r>
          </a:p>
        </p:txBody>
      </p:sp>
      <p:graphicFrame>
        <p:nvGraphicFramePr>
          <p:cNvPr id="4" name="Table 5">
            <a:extLst>
              <a:ext uri="{FF2B5EF4-FFF2-40B4-BE49-F238E27FC236}">
                <a16:creationId xmlns:a16="http://schemas.microsoft.com/office/drawing/2014/main" id="{E54E3A65-F436-179F-701F-DB98ADBF9CB7}"/>
              </a:ext>
            </a:extLst>
          </p:cNvPr>
          <p:cNvGraphicFramePr>
            <a:graphicFrameLocks noGrp="1"/>
          </p:cNvGraphicFramePr>
          <p:nvPr>
            <p:ph idx="1"/>
          </p:nvPr>
        </p:nvGraphicFramePr>
        <p:xfrm>
          <a:off x="2355074" y="2778542"/>
          <a:ext cx="8211325" cy="321895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578706">
                  <a:extLst>
                    <a:ext uri="{9D8B030D-6E8A-4147-A177-3AD203B41FA5}">
                      <a16:colId xmlns:a16="http://schemas.microsoft.com/office/drawing/2014/main" val="3140842159"/>
                    </a:ext>
                  </a:extLst>
                </a:gridCol>
                <a:gridCol w="3334195">
                  <a:extLst>
                    <a:ext uri="{9D8B030D-6E8A-4147-A177-3AD203B41FA5}">
                      <a16:colId xmlns:a16="http://schemas.microsoft.com/office/drawing/2014/main" val="2170060134"/>
                    </a:ext>
                  </a:extLst>
                </a:gridCol>
                <a:gridCol w="2298424">
                  <a:extLst>
                    <a:ext uri="{9D8B030D-6E8A-4147-A177-3AD203B41FA5}">
                      <a16:colId xmlns:a16="http://schemas.microsoft.com/office/drawing/2014/main" val="3988616720"/>
                    </a:ext>
                  </a:extLst>
                </a:gridCol>
              </a:tblGrid>
              <a:tr h="536492">
                <a:tc>
                  <a:txBody>
                    <a:bodyPr/>
                    <a:lstStyle/>
                    <a:p>
                      <a:r>
                        <a:rPr lang="en-US" sz="2400" b="1" dirty="0"/>
                        <a:t>Effective Date</a:t>
                      </a:r>
                    </a:p>
                  </a:txBody>
                  <a:tcPr anchor="ctr"/>
                </a:tc>
                <a:tc>
                  <a:txBody>
                    <a:bodyPr/>
                    <a:lstStyle/>
                    <a:p>
                      <a:r>
                        <a:rPr lang="en-US" sz="2400" b="1" dirty="0"/>
                        <a:t>Type of Increase</a:t>
                      </a:r>
                    </a:p>
                  </a:txBody>
                  <a:tcPr anchor="ctr"/>
                </a:tc>
                <a:tc>
                  <a:txBody>
                    <a:bodyPr/>
                    <a:lstStyle/>
                    <a:p>
                      <a:r>
                        <a:rPr lang="en-US" sz="2400" b="1" dirty="0"/>
                        <a:t>Amount</a:t>
                      </a:r>
                    </a:p>
                  </a:txBody>
                  <a:tcPr anchor="ctr"/>
                </a:tc>
                <a:extLst>
                  <a:ext uri="{0D108BD9-81ED-4DB2-BD59-A6C34878D82A}">
                    <a16:rowId xmlns:a16="http://schemas.microsoft.com/office/drawing/2014/main" val="1642524749"/>
                  </a:ext>
                </a:extLst>
              </a:tr>
              <a:tr h="536492">
                <a:tc>
                  <a:txBody>
                    <a:bodyPr/>
                    <a:lstStyle/>
                    <a:p>
                      <a:r>
                        <a:rPr lang="en-US" sz="2400" b="0" dirty="0"/>
                        <a:t>March 8, 2025</a:t>
                      </a:r>
                    </a:p>
                  </a:txBody>
                  <a:tcPr anchor="ctr"/>
                </a:tc>
                <a:tc>
                  <a:txBody>
                    <a:bodyPr/>
                    <a:lstStyle/>
                    <a:p>
                      <a:r>
                        <a:rPr lang="en-US" sz="2400" b="0" dirty="0"/>
                        <a:t>January COLA</a:t>
                      </a:r>
                    </a:p>
                  </a:txBody>
                  <a:tcPr anchor="ctr"/>
                </a:tc>
                <a:tc>
                  <a:txBody>
                    <a:bodyPr/>
                    <a:lstStyle/>
                    <a:p>
                      <a:r>
                        <a:rPr lang="en-US" sz="2400" b="0" dirty="0"/>
                        <a:t>$416</a:t>
                      </a:r>
                    </a:p>
                  </a:txBody>
                  <a:tcPr anchor="ctr"/>
                </a:tc>
                <a:extLst>
                  <a:ext uri="{0D108BD9-81ED-4DB2-BD59-A6C34878D82A}">
                    <a16:rowId xmlns:a16="http://schemas.microsoft.com/office/drawing/2014/main" val="4001988648"/>
                  </a:ext>
                </a:extLst>
              </a:tr>
              <a:tr h="536492">
                <a:tc>
                  <a:txBody>
                    <a:bodyPr/>
                    <a:lstStyle/>
                    <a:p>
                      <a:r>
                        <a:rPr lang="en-US" sz="2400" b="0" dirty="0"/>
                        <a:t>June 14, 2025</a:t>
                      </a:r>
                    </a:p>
                  </a:txBody>
                  <a:tcPr anchor="ctr"/>
                </a:tc>
                <a:tc>
                  <a:txBody>
                    <a:bodyPr/>
                    <a:lstStyle/>
                    <a:p>
                      <a:r>
                        <a:rPr lang="en-US" sz="2400" b="0" dirty="0"/>
                        <a:t>Step P adjustment</a:t>
                      </a:r>
                    </a:p>
                  </a:txBody>
                  <a:tcPr anchor="ctr"/>
                </a:tc>
                <a:tc>
                  <a:txBody>
                    <a:bodyPr/>
                    <a:lstStyle/>
                    <a:p>
                      <a:r>
                        <a:rPr lang="en-US" sz="2400" b="0" dirty="0"/>
                        <a:t>$1,000</a:t>
                      </a:r>
                    </a:p>
                  </a:txBody>
                  <a:tcPr anchor="ctr"/>
                </a:tc>
                <a:extLst>
                  <a:ext uri="{0D108BD9-81ED-4DB2-BD59-A6C34878D82A}">
                    <a16:rowId xmlns:a16="http://schemas.microsoft.com/office/drawing/2014/main" val="3334511072"/>
                  </a:ext>
                </a:extLst>
              </a:tr>
              <a:tr h="536492">
                <a:tc>
                  <a:txBody>
                    <a:bodyPr/>
                    <a:lstStyle/>
                    <a:p>
                      <a:r>
                        <a:rPr lang="en-US" sz="2400" b="0" dirty="0"/>
                        <a:t>Sep. 6, 2025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t>July COLA</a:t>
                      </a:r>
                    </a:p>
                  </a:txBody>
                  <a:tcPr anchor="ctr"/>
                </a:tc>
                <a:tc>
                  <a:txBody>
                    <a:bodyPr/>
                    <a:lstStyle/>
                    <a:p>
                      <a:r>
                        <a:rPr lang="en-US" sz="2400" b="0" dirty="0"/>
                        <a:t>$790</a:t>
                      </a:r>
                    </a:p>
                  </a:txBody>
                  <a:tcPr anchor="ctr"/>
                </a:tc>
                <a:extLst>
                  <a:ext uri="{0D108BD9-81ED-4DB2-BD59-A6C34878D82A}">
                    <a16:rowId xmlns:a16="http://schemas.microsoft.com/office/drawing/2014/main" val="2816849768"/>
                  </a:ext>
                </a:extLst>
              </a:tr>
              <a:tr h="536492">
                <a:tc>
                  <a:txBody>
                    <a:bodyPr/>
                    <a:lstStyle/>
                    <a:p>
                      <a:r>
                        <a:rPr lang="en-US" sz="2400" b="0" dirty="0"/>
                        <a:t>Nov. 15, 2025</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dirty="0"/>
                        <a:t>General Wage Increase</a:t>
                      </a:r>
                    </a:p>
                  </a:txBody>
                  <a:tcPr anchor="ctr"/>
                </a:tc>
                <a:tc>
                  <a:txBody>
                    <a:bodyPr/>
                    <a:lstStyle/>
                    <a:p>
                      <a:r>
                        <a:rPr lang="en-US" sz="2400" b="0" dirty="0"/>
                        <a:t>1.5%</a:t>
                      </a:r>
                    </a:p>
                  </a:txBody>
                  <a:tcPr anchor="ctr"/>
                </a:tc>
                <a:extLst>
                  <a:ext uri="{0D108BD9-81ED-4DB2-BD59-A6C34878D82A}">
                    <a16:rowId xmlns:a16="http://schemas.microsoft.com/office/drawing/2014/main" val="4178067645"/>
                  </a:ext>
                </a:extLst>
              </a:tr>
              <a:tr h="536492">
                <a:tc>
                  <a:txBody>
                    <a:bodyPr/>
                    <a:lstStyle/>
                    <a:p>
                      <a:r>
                        <a:rPr lang="en-US" sz="2400" b="0" dirty="0"/>
                        <a:t>March 7, 2026</a:t>
                      </a:r>
                    </a:p>
                  </a:txBody>
                  <a:tcPr anchor="ctr"/>
                </a:tc>
                <a:tc>
                  <a:txBody>
                    <a:bodyPr/>
                    <a:lstStyle/>
                    <a:p>
                      <a:r>
                        <a:rPr lang="en-US" sz="2400" b="0" dirty="0"/>
                        <a:t>January COLA</a:t>
                      </a:r>
                    </a:p>
                  </a:txBody>
                  <a:tcPr anchor="ctr"/>
                </a:tc>
                <a:tc>
                  <a:txBody>
                    <a:bodyPr/>
                    <a:lstStyle/>
                    <a:p>
                      <a:r>
                        <a:rPr lang="en-US" sz="2400" b="0" dirty="0"/>
                        <a:t>TBD</a:t>
                      </a:r>
                    </a:p>
                  </a:txBody>
                  <a:tcPr anchor="ctr"/>
                </a:tc>
                <a:extLst>
                  <a:ext uri="{0D108BD9-81ED-4DB2-BD59-A6C34878D82A}">
                    <a16:rowId xmlns:a16="http://schemas.microsoft.com/office/drawing/2014/main" val="1954503385"/>
                  </a:ext>
                </a:extLst>
              </a:tr>
            </a:tbl>
          </a:graphicData>
        </a:graphic>
      </p:graphicFrame>
      <p:sp>
        <p:nvSpPr>
          <p:cNvPr id="5" name="Slide Number Placeholder 4">
            <a:extLst>
              <a:ext uri="{FF2B5EF4-FFF2-40B4-BE49-F238E27FC236}">
                <a16:creationId xmlns:a16="http://schemas.microsoft.com/office/drawing/2014/main" id="{BE3419F8-2762-39E2-5B24-A259A5A40301}"/>
              </a:ext>
            </a:extLst>
          </p:cNvPr>
          <p:cNvSpPr>
            <a:spLocks noGrp="1"/>
          </p:cNvSpPr>
          <p:nvPr>
            <p:ph type="sldNum" sz="quarter" idx="12"/>
          </p:nvPr>
        </p:nvSpPr>
        <p:spPr/>
        <p:txBody>
          <a:bodyPr/>
          <a:lstStyle/>
          <a:p>
            <a:fld id="{2DEA1BFF-5034-4F1A-B5F9-11EA113F3039}" type="slidenum">
              <a:rPr lang="en-US" smtClean="0"/>
              <a:t>28</a:t>
            </a:fld>
            <a:endParaRPr lang="en-US"/>
          </a:p>
        </p:txBody>
      </p:sp>
      <p:pic>
        <p:nvPicPr>
          <p:cNvPr id="8" name="Picture 7">
            <a:extLst>
              <a:ext uri="{FF2B5EF4-FFF2-40B4-BE49-F238E27FC236}">
                <a16:creationId xmlns:a16="http://schemas.microsoft.com/office/drawing/2014/main" id="{BF43FF7D-A309-9A40-E46E-1E2B5E420B4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9282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0A5-D512-47C2-BB12-1BFC8517ED53}"/>
              </a:ext>
            </a:extLst>
          </p:cNvPr>
          <p:cNvSpPr>
            <a:spLocks noGrp="1"/>
          </p:cNvSpPr>
          <p:nvPr>
            <p:ph type="title"/>
          </p:nvPr>
        </p:nvSpPr>
        <p:spPr>
          <a:xfrm>
            <a:off x="3976577" y="190500"/>
            <a:ext cx="7526446" cy="1752599"/>
          </a:xfrm>
        </p:spPr>
        <p:txBody>
          <a:bodyPr>
            <a:normAutofit/>
          </a:bodyPr>
          <a:lstStyle/>
          <a:p>
            <a:r>
              <a:rPr lang="en-US" dirty="0"/>
              <a:t>Annuity Computation </a:t>
            </a:r>
            <a:br>
              <a:rPr lang="en-US" dirty="0"/>
            </a:br>
            <a:r>
              <a:rPr lang="en-US" dirty="0"/>
              <a:t>High-3 Average Salary</a:t>
            </a:r>
          </a:p>
        </p:txBody>
      </p:sp>
      <p:sp>
        <p:nvSpPr>
          <p:cNvPr id="4" name="Slide Number Placeholder 3">
            <a:extLst>
              <a:ext uri="{FF2B5EF4-FFF2-40B4-BE49-F238E27FC236}">
                <a16:creationId xmlns:a16="http://schemas.microsoft.com/office/drawing/2014/main" id="{1D1B8442-DD00-61A0-E3EA-D175390898E6}"/>
              </a:ext>
            </a:extLst>
          </p:cNvPr>
          <p:cNvSpPr>
            <a:spLocks noGrp="1"/>
          </p:cNvSpPr>
          <p:nvPr>
            <p:ph type="sldNum" sz="quarter" idx="12"/>
          </p:nvPr>
        </p:nvSpPr>
        <p:spPr/>
        <p:txBody>
          <a:bodyPr/>
          <a:lstStyle/>
          <a:p>
            <a:fld id="{2DEA1BFF-5034-4F1A-B5F9-11EA113F3039}" type="slidenum">
              <a:rPr lang="en-US" smtClean="0"/>
              <a:t>29</a:t>
            </a:fld>
            <a:endParaRPr lang="en-US"/>
          </a:p>
        </p:txBody>
      </p:sp>
      <p:pic>
        <p:nvPicPr>
          <p:cNvPr id="6" name="Picture 5">
            <a:extLst>
              <a:ext uri="{FF2B5EF4-FFF2-40B4-BE49-F238E27FC236}">
                <a16:creationId xmlns:a16="http://schemas.microsoft.com/office/drawing/2014/main" id="{6A5AE509-DFC7-2B21-6ECB-C39A58B2D5C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graphicFrame>
        <p:nvGraphicFramePr>
          <p:cNvPr id="8" name="Table 7">
            <a:extLst>
              <a:ext uri="{FF2B5EF4-FFF2-40B4-BE49-F238E27FC236}">
                <a16:creationId xmlns:a16="http://schemas.microsoft.com/office/drawing/2014/main" id="{3A6A35AB-FAE5-33C3-2362-6D311405D17F}"/>
              </a:ext>
            </a:extLst>
          </p:cNvPr>
          <p:cNvGraphicFramePr>
            <a:graphicFrameLocks noGrp="1"/>
          </p:cNvGraphicFramePr>
          <p:nvPr>
            <p:extLst>
              <p:ext uri="{D42A27DB-BD31-4B8C-83A1-F6EECF244321}">
                <p14:modId xmlns:p14="http://schemas.microsoft.com/office/powerpoint/2010/main" val="4082369732"/>
              </p:ext>
            </p:extLst>
          </p:nvPr>
        </p:nvGraphicFramePr>
        <p:xfrm>
          <a:off x="1358900" y="1943098"/>
          <a:ext cx="10388600" cy="4289159"/>
        </p:xfrm>
        <a:graphic>
          <a:graphicData uri="http://schemas.openxmlformats.org/drawingml/2006/table">
            <a:tbl>
              <a:tblPr firstRow="1" bandRow="1">
                <a:tableStyleId>{5C22544A-7EE6-4342-B048-85BDC9FD1C3A}</a:tableStyleId>
              </a:tblPr>
              <a:tblGrid>
                <a:gridCol w="1655330">
                  <a:extLst>
                    <a:ext uri="{9D8B030D-6E8A-4147-A177-3AD203B41FA5}">
                      <a16:colId xmlns:a16="http://schemas.microsoft.com/office/drawing/2014/main" val="2827473471"/>
                    </a:ext>
                  </a:extLst>
                </a:gridCol>
                <a:gridCol w="1748485">
                  <a:extLst>
                    <a:ext uri="{9D8B030D-6E8A-4147-A177-3AD203B41FA5}">
                      <a16:colId xmlns:a16="http://schemas.microsoft.com/office/drawing/2014/main" val="1782318100"/>
                    </a:ext>
                  </a:extLst>
                </a:gridCol>
                <a:gridCol w="987048">
                  <a:extLst>
                    <a:ext uri="{9D8B030D-6E8A-4147-A177-3AD203B41FA5}">
                      <a16:colId xmlns:a16="http://schemas.microsoft.com/office/drawing/2014/main" val="1604781621"/>
                    </a:ext>
                  </a:extLst>
                </a:gridCol>
                <a:gridCol w="1113953">
                  <a:extLst>
                    <a:ext uri="{9D8B030D-6E8A-4147-A177-3AD203B41FA5}">
                      <a16:colId xmlns:a16="http://schemas.microsoft.com/office/drawing/2014/main" val="3130346"/>
                    </a:ext>
                  </a:extLst>
                </a:gridCol>
                <a:gridCol w="1099854">
                  <a:extLst>
                    <a:ext uri="{9D8B030D-6E8A-4147-A177-3AD203B41FA5}">
                      <a16:colId xmlns:a16="http://schemas.microsoft.com/office/drawing/2014/main" val="147427061"/>
                    </a:ext>
                  </a:extLst>
                </a:gridCol>
                <a:gridCol w="1875391">
                  <a:extLst>
                    <a:ext uri="{9D8B030D-6E8A-4147-A177-3AD203B41FA5}">
                      <a16:colId xmlns:a16="http://schemas.microsoft.com/office/drawing/2014/main" val="3626163786"/>
                    </a:ext>
                  </a:extLst>
                </a:gridCol>
                <a:gridCol w="1908539">
                  <a:extLst>
                    <a:ext uri="{9D8B030D-6E8A-4147-A177-3AD203B41FA5}">
                      <a16:colId xmlns:a16="http://schemas.microsoft.com/office/drawing/2014/main" val="618972384"/>
                    </a:ext>
                  </a:extLst>
                </a:gridCol>
              </a:tblGrid>
              <a:tr h="612737">
                <a:tc>
                  <a:txBody>
                    <a:bodyPr/>
                    <a:lstStyle/>
                    <a:p>
                      <a:pPr algn="ctr" fontAlgn="b"/>
                      <a:r>
                        <a:rPr lang="en-US" sz="2000" b="1" i="0" u="none" strike="noStrike" dirty="0">
                          <a:solidFill>
                            <a:srgbClr val="FFFFFF"/>
                          </a:solidFill>
                          <a:effectLst/>
                          <a:latin typeface="Calibri" panose="020F0502020204030204" pitchFamily="34" charset="0"/>
                        </a:rPr>
                        <a:t>From</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To</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Years</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Months</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Days</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Annual Rate</a:t>
                      </a:r>
                    </a:p>
                  </a:txBody>
                  <a:tcPr marL="9525" marR="9525" marT="9525" marB="0" anchor="ctr"/>
                </a:tc>
                <a:tc>
                  <a:txBody>
                    <a:bodyPr/>
                    <a:lstStyle/>
                    <a:p>
                      <a:pPr algn="ctr" fontAlgn="b"/>
                      <a:r>
                        <a:rPr lang="en-US" sz="2000" b="1" i="0" u="none" strike="noStrike" dirty="0">
                          <a:solidFill>
                            <a:srgbClr val="FFFFFF"/>
                          </a:solidFill>
                          <a:effectLst/>
                          <a:latin typeface="Calibri" panose="020F0502020204030204" pitchFamily="34" charset="0"/>
                        </a:rPr>
                        <a:t>Gross Pay</a:t>
                      </a:r>
                    </a:p>
                  </a:txBody>
                  <a:tcPr marL="9525" marR="9525" marT="9525" marB="0" anchor="ctr"/>
                </a:tc>
                <a:extLst>
                  <a:ext uri="{0D108BD9-81ED-4DB2-BD59-A6C34878D82A}">
                    <a16:rowId xmlns:a16="http://schemas.microsoft.com/office/drawing/2014/main" val="2524144425"/>
                  </a:ext>
                </a:extLst>
              </a:tr>
              <a:tr h="612737">
                <a:tc>
                  <a:txBody>
                    <a:bodyPr/>
                    <a:lstStyle/>
                    <a:p>
                      <a:pPr algn="ctr" fontAlgn="b">
                        <a:buNone/>
                      </a:pPr>
                      <a:r>
                        <a:rPr lang="en-US" sz="2000" b="0" i="0" u="none" strike="noStrike" dirty="0">
                          <a:solidFill>
                            <a:srgbClr val="000000"/>
                          </a:solidFill>
                          <a:effectLst/>
                          <a:latin typeface="Calibri" panose="020F0502020204030204" pitchFamily="34" charset="0"/>
                        </a:rPr>
                        <a:t>1/1/2023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3/10/2023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$73,802.00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$13,951.61</a:t>
                      </a:r>
                    </a:p>
                  </a:txBody>
                  <a:tcPr marL="7620" marR="7620" marT="7620" marB="0" anchor="ctr"/>
                </a:tc>
                <a:extLst>
                  <a:ext uri="{0D108BD9-81ED-4DB2-BD59-A6C34878D82A}">
                    <a16:rowId xmlns:a16="http://schemas.microsoft.com/office/drawing/2014/main" val="423584651"/>
                  </a:ext>
                </a:extLst>
              </a:tr>
              <a:tr h="612737">
                <a:tc>
                  <a:txBody>
                    <a:bodyPr/>
                    <a:lstStyle/>
                    <a:p>
                      <a:pPr algn="ctr" fontAlgn="b">
                        <a:buNone/>
                      </a:pPr>
                      <a:r>
                        <a:rPr lang="en-US" sz="2000" b="0" i="0" u="none" strike="noStrike" dirty="0">
                          <a:solidFill>
                            <a:srgbClr val="000000"/>
                          </a:solidFill>
                          <a:effectLst/>
                          <a:latin typeface="Calibri" panose="020F0502020204030204" pitchFamily="34" charset="0"/>
                        </a:rPr>
                        <a:t>3/11/2023</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8/25/2023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$75,299.00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$34,658.17</a:t>
                      </a:r>
                    </a:p>
                  </a:txBody>
                  <a:tcPr marL="7620" marR="7620" marT="7620" marB="0" anchor="ctr"/>
                </a:tc>
                <a:extLst>
                  <a:ext uri="{0D108BD9-81ED-4DB2-BD59-A6C34878D82A}">
                    <a16:rowId xmlns:a16="http://schemas.microsoft.com/office/drawing/2014/main" val="3802922053"/>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8/26/2023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11/17/2023</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$76,277.00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$17,554.16</a:t>
                      </a:r>
                    </a:p>
                  </a:txBody>
                  <a:tcPr marL="7620" marR="7620" marT="7620" marB="0" anchor="ctr"/>
                </a:tc>
                <a:extLst>
                  <a:ext uri="{0D108BD9-81ED-4DB2-BD59-A6C34878D82A}">
                    <a16:rowId xmlns:a16="http://schemas.microsoft.com/office/drawing/2014/main" val="3482090749"/>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11/18/2023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3/8/2024</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20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$77,256.00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$23,705.95</a:t>
                      </a:r>
                    </a:p>
                  </a:txBody>
                  <a:tcPr marL="7620" marR="7620" marT="7620" marB="0" anchor="ctr"/>
                </a:tc>
                <a:extLst>
                  <a:ext uri="{0D108BD9-81ED-4DB2-BD59-A6C34878D82A}">
                    <a16:rowId xmlns:a16="http://schemas.microsoft.com/office/drawing/2014/main" val="1350989930"/>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3/9/2024</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9/6/2024</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5</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29</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$77,609.00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$38,698.19</a:t>
                      </a:r>
                    </a:p>
                  </a:txBody>
                  <a:tcPr marL="7620" marR="7620" marT="7620" marB="0" anchor="ctr"/>
                </a:tc>
                <a:extLst>
                  <a:ext uri="{0D108BD9-81ED-4DB2-BD59-A6C34878D82A}">
                    <a16:rowId xmlns:a16="http://schemas.microsoft.com/office/drawing/2014/main" val="458370612"/>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9/7/2024</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11/15/2024</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9</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$78,587.00</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$15,071.48</a:t>
                      </a:r>
                    </a:p>
                  </a:txBody>
                  <a:tcPr marL="7620" marR="7620" marT="7620" marB="0" anchor="ctr"/>
                </a:tc>
                <a:extLst>
                  <a:ext uri="{0D108BD9-81ED-4DB2-BD59-A6C34878D82A}">
                    <a16:rowId xmlns:a16="http://schemas.microsoft.com/office/drawing/2014/main" val="2105950571"/>
                  </a:ext>
                </a:extLst>
              </a:tr>
            </a:tbl>
          </a:graphicData>
        </a:graphic>
      </p:graphicFrame>
    </p:spTree>
    <p:extLst>
      <p:ext uri="{BB962C8B-B14F-4D97-AF65-F5344CB8AC3E}">
        <p14:creationId xmlns:p14="http://schemas.microsoft.com/office/powerpoint/2010/main" val="73050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098E2-9B61-6198-EF0A-0412FDF37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EA8CC-3EFF-F81F-A841-A0D23FC756AE}"/>
              </a:ext>
            </a:extLst>
          </p:cNvPr>
          <p:cNvSpPr>
            <a:spLocks noGrp="1"/>
          </p:cNvSpPr>
          <p:nvPr>
            <p:ph type="title"/>
          </p:nvPr>
        </p:nvSpPr>
        <p:spPr/>
        <p:txBody>
          <a:bodyPr/>
          <a:lstStyle/>
          <a:p>
            <a:r>
              <a:rPr lang="en-US" dirty="0"/>
              <a:t>Agenda cont.</a:t>
            </a:r>
          </a:p>
        </p:txBody>
      </p:sp>
      <p:sp>
        <p:nvSpPr>
          <p:cNvPr id="5" name="Content Placeholder 4">
            <a:extLst>
              <a:ext uri="{FF2B5EF4-FFF2-40B4-BE49-F238E27FC236}">
                <a16:creationId xmlns:a16="http://schemas.microsoft.com/office/drawing/2014/main" id="{46332FF9-E195-7B0B-12C0-0D8EF7FA6AC5}"/>
              </a:ext>
            </a:extLst>
          </p:cNvPr>
          <p:cNvSpPr>
            <a:spLocks noGrp="1"/>
          </p:cNvSpPr>
          <p:nvPr>
            <p:ph idx="1"/>
          </p:nvPr>
        </p:nvSpPr>
        <p:spPr/>
        <p:txBody>
          <a:bodyPr>
            <a:normAutofit/>
          </a:bodyPr>
          <a:lstStyle/>
          <a:p>
            <a:r>
              <a:rPr lang="en-US" sz="3600" dirty="0"/>
              <a:t>Thrift Savings Plan (TSP)</a:t>
            </a:r>
          </a:p>
          <a:p>
            <a:r>
              <a:rPr lang="en-US" sz="3600" dirty="0"/>
              <a:t>Social Security Administration (SSA)</a:t>
            </a:r>
          </a:p>
          <a:p>
            <a:r>
              <a:rPr lang="en-US" sz="3600" dirty="0"/>
              <a:t>Other considerations</a:t>
            </a:r>
          </a:p>
          <a:p>
            <a:r>
              <a:rPr lang="en-US" sz="3600" dirty="0"/>
              <a:t>Applying</a:t>
            </a:r>
          </a:p>
          <a:p>
            <a:r>
              <a:rPr lang="en-US" sz="3600" dirty="0"/>
              <a:t>Post-retirement info</a:t>
            </a:r>
          </a:p>
          <a:p>
            <a:endParaRPr lang="en-US" dirty="0"/>
          </a:p>
        </p:txBody>
      </p:sp>
      <p:sp>
        <p:nvSpPr>
          <p:cNvPr id="4" name="Slide Number Placeholder 3">
            <a:extLst>
              <a:ext uri="{FF2B5EF4-FFF2-40B4-BE49-F238E27FC236}">
                <a16:creationId xmlns:a16="http://schemas.microsoft.com/office/drawing/2014/main" id="{B6BFA176-2E06-3CD7-50C9-9A22C15EAC7B}"/>
              </a:ext>
            </a:extLst>
          </p:cNvPr>
          <p:cNvSpPr>
            <a:spLocks noGrp="1"/>
          </p:cNvSpPr>
          <p:nvPr>
            <p:ph type="sldNum" sz="quarter" idx="12"/>
          </p:nvPr>
        </p:nvSpPr>
        <p:spPr/>
        <p:txBody>
          <a:bodyPr/>
          <a:lstStyle/>
          <a:p>
            <a:fld id="{2DEA1BFF-5034-4F1A-B5F9-11EA113F3039}" type="slidenum">
              <a:rPr lang="en-US" smtClean="0"/>
              <a:t>3</a:t>
            </a:fld>
            <a:endParaRPr lang="en-US"/>
          </a:p>
        </p:txBody>
      </p:sp>
    </p:spTree>
    <p:extLst>
      <p:ext uri="{BB962C8B-B14F-4D97-AF65-F5344CB8AC3E}">
        <p14:creationId xmlns:p14="http://schemas.microsoft.com/office/powerpoint/2010/main" val="4034517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16CDC-CF95-5A80-DFBD-1298029B7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AB5101-BF4C-7B81-AFE0-421C8E3E450F}"/>
              </a:ext>
            </a:extLst>
          </p:cNvPr>
          <p:cNvSpPr>
            <a:spLocks noGrp="1"/>
          </p:cNvSpPr>
          <p:nvPr>
            <p:ph type="title"/>
          </p:nvPr>
        </p:nvSpPr>
        <p:spPr>
          <a:xfrm>
            <a:off x="3976577" y="190500"/>
            <a:ext cx="7526446" cy="1752599"/>
          </a:xfrm>
        </p:spPr>
        <p:txBody>
          <a:bodyPr>
            <a:normAutofit/>
          </a:bodyPr>
          <a:lstStyle/>
          <a:p>
            <a:r>
              <a:rPr lang="en-US" dirty="0"/>
              <a:t>Annuity Computation </a:t>
            </a:r>
            <a:br>
              <a:rPr lang="en-US" dirty="0"/>
            </a:br>
            <a:r>
              <a:rPr lang="en-US" dirty="0"/>
              <a:t>High-3 Average Salary</a:t>
            </a:r>
          </a:p>
        </p:txBody>
      </p:sp>
      <p:sp>
        <p:nvSpPr>
          <p:cNvPr id="4" name="Slide Number Placeholder 3">
            <a:extLst>
              <a:ext uri="{FF2B5EF4-FFF2-40B4-BE49-F238E27FC236}">
                <a16:creationId xmlns:a16="http://schemas.microsoft.com/office/drawing/2014/main" id="{0FE9205B-1185-C47F-EE1C-276F640D8CED}"/>
              </a:ext>
            </a:extLst>
          </p:cNvPr>
          <p:cNvSpPr>
            <a:spLocks noGrp="1"/>
          </p:cNvSpPr>
          <p:nvPr>
            <p:ph type="sldNum" sz="quarter" idx="12"/>
          </p:nvPr>
        </p:nvSpPr>
        <p:spPr/>
        <p:txBody>
          <a:bodyPr/>
          <a:lstStyle/>
          <a:p>
            <a:fld id="{2DEA1BFF-5034-4F1A-B5F9-11EA113F3039}" type="slidenum">
              <a:rPr lang="en-US" smtClean="0"/>
              <a:t>30</a:t>
            </a:fld>
            <a:endParaRPr lang="en-US"/>
          </a:p>
        </p:txBody>
      </p:sp>
      <p:pic>
        <p:nvPicPr>
          <p:cNvPr id="6" name="Picture 5">
            <a:extLst>
              <a:ext uri="{FF2B5EF4-FFF2-40B4-BE49-F238E27FC236}">
                <a16:creationId xmlns:a16="http://schemas.microsoft.com/office/drawing/2014/main" id="{F96DE70E-05B0-68E9-2BB6-54972EF0492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graphicFrame>
        <p:nvGraphicFramePr>
          <p:cNvPr id="8" name="Table 7">
            <a:extLst>
              <a:ext uri="{FF2B5EF4-FFF2-40B4-BE49-F238E27FC236}">
                <a16:creationId xmlns:a16="http://schemas.microsoft.com/office/drawing/2014/main" id="{871AAD89-596E-33DB-3994-3D8C83EACBFB}"/>
              </a:ext>
            </a:extLst>
          </p:cNvPr>
          <p:cNvGraphicFramePr>
            <a:graphicFrameLocks noGrp="1"/>
          </p:cNvGraphicFramePr>
          <p:nvPr>
            <p:extLst>
              <p:ext uri="{D42A27DB-BD31-4B8C-83A1-F6EECF244321}">
                <p14:modId xmlns:p14="http://schemas.microsoft.com/office/powerpoint/2010/main" val="3153157737"/>
              </p:ext>
            </p:extLst>
          </p:nvPr>
        </p:nvGraphicFramePr>
        <p:xfrm>
          <a:off x="1358900" y="1943098"/>
          <a:ext cx="10388600" cy="4289159"/>
        </p:xfrm>
        <a:graphic>
          <a:graphicData uri="http://schemas.openxmlformats.org/drawingml/2006/table">
            <a:tbl>
              <a:tblPr firstRow="1" bandRow="1">
                <a:tableStyleId>{5C22544A-7EE6-4342-B048-85BDC9FD1C3A}</a:tableStyleId>
              </a:tblPr>
              <a:tblGrid>
                <a:gridCol w="1655330">
                  <a:extLst>
                    <a:ext uri="{9D8B030D-6E8A-4147-A177-3AD203B41FA5}">
                      <a16:colId xmlns:a16="http://schemas.microsoft.com/office/drawing/2014/main" val="2827473471"/>
                    </a:ext>
                  </a:extLst>
                </a:gridCol>
                <a:gridCol w="1748485">
                  <a:extLst>
                    <a:ext uri="{9D8B030D-6E8A-4147-A177-3AD203B41FA5}">
                      <a16:colId xmlns:a16="http://schemas.microsoft.com/office/drawing/2014/main" val="1782318100"/>
                    </a:ext>
                  </a:extLst>
                </a:gridCol>
                <a:gridCol w="987048">
                  <a:extLst>
                    <a:ext uri="{9D8B030D-6E8A-4147-A177-3AD203B41FA5}">
                      <a16:colId xmlns:a16="http://schemas.microsoft.com/office/drawing/2014/main" val="1604781621"/>
                    </a:ext>
                  </a:extLst>
                </a:gridCol>
                <a:gridCol w="1113953">
                  <a:extLst>
                    <a:ext uri="{9D8B030D-6E8A-4147-A177-3AD203B41FA5}">
                      <a16:colId xmlns:a16="http://schemas.microsoft.com/office/drawing/2014/main" val="3130346"/>
                    </a:ext>
                  </a:extLst>
                </a:gridCol>
                <a:gridCol w="1099854">
                  <a:extLst>
                    <a:ext uri="{9D8B030D-6E8A-4147-A177-3AD203B41FA5}">
                      <a16:colId xmlns:a16="http://schemas.microsoft.com/office/drawing/2014/main" val="147427061"/>
                    </a:ext>
                  </a:extLst>
                </a:gridCol>
                <a:gridCol w="1875391">
                  <a:extLst>
                    <a:ext uri="{9D8B030D-6E8A-4147-A177-3AD203B41FA5}">
                      <a16:colId xmlns:a16="http://schemas.microsoft.com/office/drawing/2014/main" val="3626163786"/>
                    </a:ext>
                  </a:extLst>
                </a:gridCol>
                <a:gridCol w="1908539">
                  <a:extLst>
                    <a:ext uri="{9D8B030D-6E8A-4147-A177-3AD203B41FA5}">
                      <a16:colId xmlns:a16="http://schemas.microsoft.com/office/drawing/2014/main" val="618972384"/>
                    </a:ext>
                  </a:extLst>
                </a:gridCol>
              </a:tblGrid>
              <a:tr h="612737">
                <a:tc>
                  <a:txBody>
                    <a:bodyPr/>
                    <a:lstStyle/>
                    <a:p>
                      <a:pPr algn="ctr" fontAlgn="b"/>
                      <a:r>
                        <a:rPr lang="en-US" sz="2000" b="1" i="0" u="none" strike="noStrike" dirty="0">
                          <a:solidFill>
                            <a:srgbClr val="FFFFFF"/>
                          </a:solidFill>
                          <a:effectLst/>
                          <a:latin typeface="Calibri" panose="020F0502020204030204" pitchFamily="34" charset="0"/>
                        </a:rPr>
                        <a:t>From</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To</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Years</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Months</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Days</a:t>
                      </a:r>
                    </a:p>
                  </a:txBody>
                  <a:tcPr marL="9525" marR="9525" marT="9525" marB="0" anchor="ctr"/>
                </a:tc>
                <a:tc>
                  <a:txBody>
                    <a:bodyPr/>
                    <a:lstStyle/>
                    <a:p>
                      <a:pPr algn="ctr" fontAlgn="b"/>
                      <a:r>
                        <a:rPr lang="en-US" sz="2000" b="1" i="0" u="none" strike="noStrike">
                          <a:solidFill>
                            <a:srgbClr val="FFFFFF"/>
                          </a:solidFill>
                          <a:effectLst/>
                          <a:latin typeface="Calibri" panose="020F0502020204030204" pitchFamily="34" charset="0"/>
                        </a:rPr>
                        <a:t>Annual Rate</a:t>
                      </a:r>
                    </a:p>
                  </a:txBody>
                  <a:tcPr marL="9525" marR="9525" marT="9525" marB="0" anchor="ctr"/>
                </a:tc>
                <a:tc>
                  <a:txBody>
                    <a:bodyPr/>
                    <a:lstStyle/>
                    <a:p>
                      <a:pPr algn="ctr" fontAlgn="b"/>
                      <a:r>
                        <a:rPr lang="en-US" sz="2000" b="1" i="0" u="none" strike="noStrike" dirty="0">
                          <a:solidFill>
                            <a:srgbClr val="FFFFFF"/>
                          </a:solidFill>
                          <a:effectLst/>
                          <a:latin typeface="Calibri" panose="020F0502020204030204" pitchFamily="34" charset="0"/>
                        </a:rPr>
                        <a:t>Gross Pay</a:t>
                      </a:r>
                    </a:p>
                  </a:txBody>
                  <a:tcPr marL="9525" marR="9525" marT="9525" marB="0" anchor="ctr"/>
                </a:tc>
                <a:extLst>
                  <a:ext uri="{0D108BD9-81ED-4DB2-BD59-A6C34878D82A}">
                    <a16:rowId xmlns:a16="http://schemas.microsoft.com/office/drawing/2014/main" val="2524144425"/>
                  </a:ext>
                </a:extLst>
              </a:tr>
              <a:tr h="612737">
                <a:tc>
                  <a:txBody>
                    <a:bodyPr/>
                    <a:lstStyle/>
                    <a:p>
                      <a:pPr algn="ctr" fontAlgn="b">
                        <a:buNone/>
                      </a:pPr>
                      <a:r>
                        <a:rPr lang="en-US" sz="2000" b="0" i="0" u="none" strike="noStrike" dirty="0">
                          <a:solidFill>
                            <a:srgbClr val="000000"/>
                          </a:solidFill>
                          <a:effectLst/>
                          <a:latin typeface="Calibri" panose="020F0502020204030204" pitchFamily="34" charset="0"/>
                        </a:rPr>
                        <a:t>11/16/2024</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3/7/2025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$79,641.00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$24,437.79</a:t>
                      </a:r>
                    </a:p>
                  </a:txBody>
                  <a:tcPr marL="7620" marR="7620" marT="7620" marB="0" anchor="ctr"/>
                </a:tc>
                <a:extLst>
                  <a:ext uri="{0D108BD9-81ED-4DB2-BD59-A6C34878D82A}">
                    <a16:rowId xmlns:a16="http://schemas.microsoft.com/office/drawing/2014/main" val="423584651"/>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3/8/2025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6/13/2025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6</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$80,057.00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$21,494.76</a:t>
                      </a:r>
                    </a:p>
                  </a:txBody>
                  <a:tcPr marL="7620" marR="7620" marT="7620" marB="0" anchor="ctr"/>
                </a:tc>
                <a:extLst>
                  <a:ext uri="{0D108BD9-81ED-4DB2-BD59-A6C34878D82A}">
                    <a16:rowId xmlns:a16="http://schemas.microsoft.com/office/drawing/2014/main" val="3802922053"/>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6/14/2025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9/5/2025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23</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$81,057.00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$18,654.21</a:t>
                      </a:r>
                    </a:p>
                  </a:txBody>
                  <a:tcPr marL="7620" marR="7620" marT="7620" marB="0" anchor="ctr"/>
                </a:tc>
                <a:extLst>
                  <a:ext uri="{0D108BD9-81ED-4DB2-BD59-A6C34878D82A}">
                    <a16:rowId xmlns:a16="http://schemas.microsoft.com/office/drawing/2014/main" val="3482090749"/>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9/6/2025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11/14/2025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2</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9</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$81,847.00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$15,696.68</a:t>
                      </a:r>
                    </a:p>
                  </a:txBody>
                  <a:tcPr marL="7620" marR="7620" marT="7620" marB="0" anchor="ctr"/>
                </a:tc>
                <a:extLst>
                  <a:ext uri="{0D108BD9-81ED-4DB2-BD59-A6C34878D82A}">
                    <a16:rowId xmlns:a16="http://schemas.microsoft.com/office/drawing/2014/main" val="1350989930"/>
                  </a:ext>
                </a:extLst>
              </a:tr>
              <a:tr h="612737">
                <a:tc>
                  <a:txBody>
                    <a:bodyPr/>
                    <a:lstStyle/>
                    <a:p>
                      <a:pPr algn="ctr" fontAlgn="b">
                        <a:buNone/>
                      </a:pPr>
                      <a:r>
                        <a:rPr lang="en-US" sz="2000" b="0" i="0" u="none" strike="noStrike">
                          <a:solidFill>
                            <a:srgbClr val="000000"/>
                          </a:solidFill>
                          <a:effectLst/>
                          <a:latin typeface="Calibri" panose="020F0502020204030204" pitchFamily="34" charset="0"/>
                        </a:rPr>
                        <a:t>11/15/2025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12/31/2025</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0</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16</a:t>
                      </a:r>
                    </a:p>
                  </a:txBody>
                  <a:tcPr marL="7620" marR="7620" marT="7620" marB="0" anchor="ctr"/>
                </a:tc>
                <a:tc>
                  <a:txBody>
                    <a:bodyPr/>
                    <a:lstStyle/>
                    <a:p>
                      <a:pPr algn="ctr" fontAlgn="b">
                        <a:buNone/>
                      </a:pPr>
                      <a:r>
                        <a:rPr lang="en-US" sz="2000" b="0" i="0" u="none" strike="noStrike">
                          <a:solidFill>
                            <a:srgbClr val="000000"/>
                          </a:solidFill>
                          <a:effectLst/>
                          <a:latin typeface="Calibri" panose="020F0502020204030204" pitchFamily="34" charset="0"/>
                        </a:rPr>
                        <a:t>$82,976.00</a:t>
                      </a:r>
                    </a:p>
                  </a:txBody>
                  <a:tcPr marL="7620" marR="7620" marT="7620" marB="0" anchor="ctr"/>
                </a:tc>
                <a:tc>
                  <a:txBody>
                    <a:bodyPr/>
                    <a:lstStyle/>
                    <a:p>
                      <a:pPr algn="ctr" fontAlgn="b">
                        <a:buNone/>
                      </a:pPr>
                      <a:r>
                        <a:rPr lang="en-US" sz="2000" b="0" i="0" u="none" strike="noStrike" dirty="0">
                          <a:solidFill>
                            <a:srgbClr val="000000"/>
                          </a:solidFill>
                          <a:effectLst/>
                          <a:latin typeface="Calibri" panose="020F0502020204030204" pitchFamily="34" charset="0"/>
                        </a:rPr>
                        <a:t>$10,684.58</a:t>
                      </a:r>
                    </a:p>
                  </a:txBody>
                  <a:tcPr marL="7620" marR="7620" marT="7620" marB="0" anchor="ctr"/>
                </a:tc>
                <a:extLst>
                  <a:ext uri="{0D108BD9-81ED-4DB2-BD59-A6C34878D82A}">
                    <a16:rowId xmlns:a16="http://schemas.microsoft.com/office/drawing/2014/main" val="458370612"/>
                  </a:ext>
                </a:extLst>
              </a:tr>
              <a:tr h="612737">
                <a:tc gridSpan="7">
                  <a:txBody>
                    <a:bodyPr/>
                    <a:lstStyle/>
                    <a:p>
                      <a:pPr algn="ctr" fontAlgn="b">
                        <a:buNone/>
                      </a:pPr>
                      <a:r>
                        <a:rPr lang="en-US" sz="2000" b="0" i="0" u="none" strike="noStrike" dirty="0">
                          <a:solidFill>
                            <a:srgbClr val="000000"/>
                          </a:solidFill>
                          <a:effectLst/>
                          <a:latin typeface="Calibri" panose="020F0502020204030204" pitchFamily="34" charset="0"/>
                        </a:rPr>
                        <a:t>High-3 Average Salary $78,202</a:t>
                      </a:r>
                    </a:p>
                  </a:txBody>
                  <a:tcPr marL="7620" marR="7620" marT="7620" marB="0" anchor="ctr"/>
                </a:tc>
                <a:tc hMerge="1">
                  <a:txBody>
                    <a:bodyPr/>
                    <a:lstStyle/>
                    <a:p>
                      <a:endParaRPr/>
                    </a:p>
                  </a:txBody>
                  <a:tcPr marL="7620" marR="7620" marT="7620" marB="0" anchor="ctr"/>
                </a:tc>
                <a:tc hMerge="1">
                  <a:txBody>
                    <a:bodyPr/>
                    <a:lstStyle/>
                    <a:p>
                      <a:endParaRPr/>
                    </a:p>
                  </a:txBody>
                  <a:tcPr marL="7620" marR="7620" marT="7620" marB="0" anchor="ctr"/>
                </a:tc>
                <a:tc hMerge="1">
                  <a:txBody>
                    <a:bodyPr/>
                    <a:lstStyle/>
                    <a:p>
                      <a:endParaRPr/>
                    </a:p>
                  </a:txBody>
                  <a:tcPr marL="7620" marR="7620" marT="7620" marB="0" anchor="ctr"/>
                </a:tc>
                <a:tc hMerge="1">
                  <a:txBody>
                    <a:bodyPr/>
                    <a:lstStyle/>
                    <a:p>
                      <a:endParaRPr/>
                    </a:p>
                  </a:txBody>
                  <a:tcPr marL="7620" marR="7620" marT="7620" marB="0" anchor="ctr"/>
                </a:tc>
                <a:tc hMerge="1">
                  <a:txBody>
                    <a:bodyPr/>
                    <a:lstStyle/>
                    <a:p>
                      <a:endParaRPr/>
                    </a:p>
                  </a:txBody>
                  <a:tcPr marL="7620" marR="7620" marT="7620" marB="0" anchor="ctr"/>
                </a:tc>
                <a:tc hMerge="1">
                  <a:txBody>
                    <a:bodyPr/>
                    <a:lstStyle/>
                    <a:p>
                      <a:endParaRPr dirty="0"/>
                    </a:p>
                  </a:txBody>
                  <a:tcPr marL="7620" marR="7620" marT="7620" marB="0" anchor="ctr"/>
                </a:tc>
                <a:extLst>
                  <a:ext uri="{0D108BD9-81ED-4DB2-BD59-A6C34878D82A}">
                    <a16:rowId xmlns:a16="http://schemas.microsoft.com/office/drawing/2014/main" val="2105950571"/>
                  </a:ext>
                </a:extLst>
              </a:tr>
            </a:tbl>
          </a:graphicData>
        </a:graphic>
      </p:graphicFrame>
    </p:spTree>
    <p:extLst>
      <p:ext uri="{BB962C8B-B14F-4D97-AF65-F5344CB8AC3E}">
        <p14:creationId xmlns:p14="http://schemas.microsoft.com/office/powerpoint/2010/main" val="2814407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13C8-533C-409C-B9CC-F96E7FE383BF}"/>
              </a:ext>
            </a:extLst>
          </p:cNvPr>
          <p:cNvSpPr>
            <a:spLocks noGrp="1"/>
          </p:cNvSpPr>
          <p:nvPr>
            <p:ph type="title"/>
          </p:nvPr>
        </p:nvSpPr>
        <p:spPr>
          <a:xfrm>
            <a:off x="4104167" y="190500"/>
            <a:ext cx="7398856" cy="1752599"/>
          </a:xfrm>
        </p:spPr>
        <p:txBody>
          <a:bodyPr/>
          <a:lstStyle/>
          <a:p>
            <a:r>
              <a:rPr lang="en-US" dirty="0"/>
              <a:t>		Annuity Computation </a:t>
            </a:r>
            <a:br>
              <a:rPr lang="en-US" dirty="0"/>
            </a:br>
            <a:r>
              <a:rPr lang="en-US" dirty="0"/>
              <a:t>Factor</a:t>
            </a:r>
          </a:p>
        </p:txBody>
      </p:sp>
      <p:sp>
        <p:nvSpPr>
          <p:cNvPr id="3" name="Content Placeholder 2">
            <a:extLst>
              <a:ext uri="{FF2B5EF4-FFF2-40B4-BE49-F238E27FC236}">
                <a16:creationId xmlns:a16="http://schemas.microsoft.com/office/drawing/2014/main" id="{DA95097B-EA4F-4B00-A471-CEC24598BA2B}"/>
              </a:ext>
            </a:extLst>
          </p:cNvPr>
          <p:cNvSpPr>
            <a:spLocks noGrp="1"/>
          </p:cNvSpPr>
          <p:nvPr>
            <p:ph idx="1"/>
          </p:nvPr>
        </p:nvSpPr>
        <p:spPr>
          <a:xfrm>
            <a:off x="1484310" y="2057400"/>
            <a:ext cx="10018713" cy="4174856"/>
          </a:xfrm>
        </p:spPr>
        <p:txBody>
          <a:bodyPr>
            <a:normAutofit fontScale="92500" lnSpcReduction="20000"/>
          </a:bodyPr>
          <a:lstStyle/>
          <a:p>
            <a:r>
              <a:rPr lang="en-US" sz="3200" dirty="0"/>
              <a:t>1.0% is the default factor</a:t>
            </a:r>
          </a:p>
          <a:p>
            <a:r>
              <a:rPr lang="en-US" sz="3200" dirty="0"/>
              <a:t>1.1% if at least age 62 with 20 or more years of service at retirement</a:t>
            </a:r>
          </a:p>
          <a:p>
            <a:pPr lvl="1"/>
            <a:r>
              <a:rPr lang="en-US" sz="2800" dirty="0"/>
              <a:t>This amounts to a 10% increase in the annuity</a:t>
            </a:r>
          </a:p>
          <a:p>
            <a:pPr lvl="1"/>
            <a:r>
              <a:rPr lang="en-US" sz="2800" dirty="0"/>
              <a:t>A trade off to retiring before 62 and receiving the Special Annuity Supplement </a:t>
            </a:r>
          </a:p>
          <a:p>
            <a:pPr lvl="1"/>
            <a:r>
              <a:rPr lang="en-US" sz="2800" dirty="0"/>
              <a:t>Potential pitfall: retiring right before age 62 with over 20 years of service. You don’t get the extra 10% and you minimize receipt of the Special Annuity Supplement.</a:t>
            </a:r>
          </a:p>
          <a:p>
            <a:pPr marL="0" indent="0">
              <a:buNone/>
            </a:pPr>
            <a:endParaRPr lang="en-US" sz="2800" dirty="0"/>
          </a:p>
        </p:txBody>
      </p:sp>
      <p:sp>
        <p:nvSpPr>
          <p:cNvPr id="5" name="Slide Number Placeholder 4">
            <a:extLst>
              <a:ext uri="{FF2B5EF4-FFF2-40B4-BE49-F238E27FC236}">
                <a16:creationId xmlns:a16="http://schemas.microsoft.com/office/drawing/2014/main" id="{3464AE98-8950-1F9C-D518-E601628786A5}"/>
              </a:ext>
            </a:extLst>
          </p:cNvPr>
          <p:cNvSpPr>
            <a:spLocks noGrp="1"/>
          </p:cNvSpPr>
          <p:nvPr>
            <p:ph type="sldNum" sz="quarter" idx="12"/>
          </p:nvPr>
        </p:nvSpPr>
        <p:spPr/>
        <p:txBody>
          <a:bodyPr/>
          <a:lstStyle/>
          <a:p>
            <a:fld id="{2DEA1BFF-5034-4F1A-B5F9-11EA113F3039}" type="slidenum">
              <a:rPr lang="en-US" smtClean="0"/>
              <a:t>31</a:t>
            </a:fld>
            <a:endParaRPr lang="en-US"/>
          </a:p>
        </p:txBody>
      </p:sp>
      <p:pic>
        <p:nvPicPr>
          <p:cNvPr id="6" name="Picture 5">
            <a:extLst>
              <a:ext uri="{FF2B5EF4-FFF2-40B4-BE49-F238E27FC236}">
                <a16:creationId xmlns:a16="http://schemas.microsoft.com/office/drawing/2014/main" id="{201E9F74-8386-0CF9-2478-B757D2135A60}"/>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34539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3029-16FC-4259-BEE9-E2231EE05B91}"/>
              </a:ext>
            </a:extLst>
          </p:cNvPr>
          <p:cNvSpPr>
            <a:spLocks noGrp="1"/>
          </p:cNvSpPr>
          <p:nvPr>
            <p:ph type="title"/>
          </p:nvPr>
        </p:nvSpPr>
        <p:spPr>
          <a:xfrm>
            <a:off x="4051005" y="190500"/>
            <a:ext cx="7452018" cy="1752599"/>
          </a:xfrm>
        </p:spPr>
        <p:txBody>
          <a:bodyPr/>
          <a:lstStyle/>
          <a:p>
            <a:r>
              <a:rPr lang="en-US" dirty="0"/>
              <a:t>			Annuity Computation </a:t>
            </a:r>
            <a:br>
              <a:rPr lang="en-US" dirty="0"/>
            </a:br>
            <a:r>
              <a:rPr lang="en-US" dirty="0"/>
              <a:t>Example</a:t>
            </a:r>
          </a:p>
        </p:txBody>
      </p:sp>
      <p:sp>
        <p:nvSpPr>
          <p:cNvPr id="3" name="Content Placeholder 2">
            <a:extLst>
              <a:ext uri="{FF2B5EF4-FFF2-40B4-BE49-F238E27FC236}">
                <a16:creationId xmlns:a16="http://schemas.microsoft.com/office/drawing/2014/main" id="{AC792C6A-49FD-485D-8413-26A550B70574}"/>
              </a:ext>
            </a:extLst>
          </p:cNvPr>
          <p:cNvSpPr>
            <a:spLocks noGrp="1"/>
          </p:cNvSpPr>
          <p:nvPr>
            <p:ph idx="1"/>
          </p:nvPr>
        </p:nvSpPr>
        <p:spPr/>
        <p:txBody>
          <a:bodyPr>
            <a:normAutofit/>
          </a:bodyPr>
          <a:lstStyle/>
          <a:p>
            <a:r>
              <a:rPr lang="en-US" sz="3200" dirty="0"/>
              <a:t>30 years total service, age 59</a:t>
            </a:r>
          </a:p>
          <a:p>
            <a:pPr lvl="1"/>
            <a:r>
              <a:rPr lang="en-US" sz="2800" dirty="0"/>
              <a:t>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30% of High-3 Average Salary</a:t>
            </a:r>
          </a:p>
          <a:p>
            <a:r>
              <a:rPr lang="en-US" sz="3200" dirty="0"/>
              <a:t>30 years total service, age 62</a:t>
            </a:r>
          </a:p>
          <a:p>
            <a:pPr lvl="1"/>
            <a:r>
              <a:rPr lang="en-US" sz="2800" dirty="0"/>
              <a:t>1.1%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33% of High-3 Average Salary</a:t>
            </a:r>
          </a:p>
        </p:txBody>
      </p:sp>
      <p:sp>
        <p:nvSpPr>
          <p:cNvPr id="5" name="Slide Number Placeholder 4">
            <a:extLst>
              <a:ext uri="{FF2B5EF4-FFF2-40B4-BE49-F238E27FC236}">
                <a16:creationId xmlns:a16="http://schemas.microsoft.com/office/drawing/2014/main" id="{4612307E-315E-4EBD-9EED-5D2D1D2344B9}"/>
              </a:ext>
            </a:extLst>
          </p:cNvPr>
          <p:cNvSpPr>
            <a:spLocks noGrp="1"/>
          </p:cNvSpPr>
          <p:nvPr>
            <p:ph type="sldNum" sz="quarter" idx="12"/>
          </p:nvPr>
        </p:nvSpPr>
        <p:spPr/>
        <p:txBody>
          <a:bodyPr/>
          <a:lstStyle/>
          <a:p>
            <a:fld id="{2DEA1BFF-5034-4F1A-B5F9-11EA113F3039}" type="slidenum">
              <a:rPr lang="en-US" smtClean="0"/>
              <a:t>32</a:t>
            </a:fld>
            <a:endParaRPr lang="en-US"/>
          </a:p>
        </p:txBody>
      </p:sp>
      <p:pic>
        <p:nvPicPr>
          <p:cNvPr id="6" name="Picture 5">
            <a:extLst>
              <a:ext uri="{FF2B5EF4-FFF2-40B4-BE49-F238E27FC236}">
                <a16:creationId xmlns:a16="http://schemas.microsoft.com/office/drawing/2014/main" id="{89B3E363-E808-F75C-24C8-B43A982E46F4}"/>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63377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D1E5-8C68-4FFC-99EC-10E6C72DC00F}"/>
              </a:ext>
            </a:extLst>
          </p:cNvPr>
          <p:cNvSpPr>
            <a:spLocks noGrp="1"/>
          </p:cNvSpPr>
          <p:nvPr>
            <p:ph type="title"/>
          </p:nvPr>
        </p:nvSpPr>
        <p:spPr>
          <a:xfrm>
            <a:off x="4167963" y="190500"/>
            <a:ext cx="7335060" cy="1752599"/>
          </a:xfrm>
        </p:spPr>
        <p:txBody>
          <a:bodyPr/>
          <a:lstStyle/>
          <a:p>
            <a:r>
              <a:rPr lang="en-US" dirty="0"/>
              <a:t>Early Retirement (MRA + 10)</a:t>
            </a:r>
          </a:p>
        </p:txBody>
      </p:sp>
      <p:sp>
        <p:nvSpPr>
          <p:cNvPr id="3" name="Content Placeholder 2">
            <a:extLst>
              <a:ext uri="{FF2B5EF4-FFF2-40B4-BE49-F238E27FC236}">
                <a16:creationId xmlns:a16="http://schemas.microsoft.com/office/drawing/2014/main" id="{16BB92AF-1607-4F0B-8228-24005A564C01}"/>
              </a:ext>
            </a:extLst>
          </p:cNvPr>
          <p:cNvSpPr>
            <a:spLocks noGrp="1"/>
          </p:cNvSpPr>
          <p:nvPr>
            <p:ph idx="1"/>
          </p:nvPr>
        </p:nvSpPr>
        <p:spPr>
          <a:xfrm>
            <a:off x="1484311" y="2061882"/>
            <a:ext cx="7096164" cy="3729319"/>
          </a:xfrm>
        </p:spPr>
        <p:txBody>
          <a:bodyPr>
            <a:normAutofit/>
          </a:bodyPr>
          <a:lstStyle/>
          <a:p>
            <a:r>
              <a:rPr lang="en-US" sz="2800" dirty="0"/>
              <a:t>Employee has MRA and at least 10 years of service but less than 30 (also does not have age 60 with ≥ 20 years of service) and begins receiving annuity before age 62.</a:t>
            </a:r>
          </a:p>
          <a:p>
            <a:r>
              <a:rPr lang="en-US" sz="2800" dirty="0"/>
              <a:t>Age reduction of 5% for each full year under age 62. </a:t>
            </a:r>
            <a:r>
              <a:rPr lang="en-US" sz="2800" b="1" dirty="0">
                <a:solidFill>
                  <a:srgbClr val="FF0000"/>
                </a:solidFill>
              </a:rPr>
              <a:t>PERMANENT</a:t>
            </a:r>
            <a:r>
              <a:rPr lang="en-US" sz="2800" dirty="0"/>
              <a:t>.</a:t>
            </a:r>
          </a:p>
          <a:p>
            <a:r>
              <a:rPr lang="en-US" sz="2800" b="1" dirty="0">
                <a:solidFill>
                  <a:srgbClr val="FF0000"/>
                </a:solidFill>
              </a:rPr>
              <a:t>NO</a:t>
            </a:r>
            <a:r>
              <a:rPr lang="en-US" sz="2800" dirty="0"/>
              <a:t> Special Annuity Supplement.</a:t>
            </a:r>
          </a:p>
        </p:txBody>
      </p:sp>
      <p:sp>
        <p:nvSpPr>
          <p:cNvPr id="6" name="Slide Number Placeholder 5">
            <a:extLst>
              <a:ext uri="{FF2B5EF4-FFF2-40B4-BE49-F238E27FC236}">
                <a16:creationId xmlns:a16="http://schemas.microsoft.com/office/drawing/2014/main" id="{62224A51-F783-E0FA-8550-1E8479D608AA}"/>
              </a:ext>
            </a:extLst>
          </p:cNvPr>
          <p:cNvSpPr>
            <a:spLocks noGrp="1"/>
          </p:cNvSpPr>
          <p:nvPr>
            <p:ph type="sldNum" sz="quarter" idx="12"/>
          </p:nvPr>
        </p:nvSpPr>
        <p:spPr/>
        <p:txBody>
          <a:bodyPr/>
          <a:lstStyle/>
          <a:p>
            <a:fld id="{2DEA1BFF-5034-4F1A-B5F9-11EA113F3039}" type="slidenum">
              <a:rPr lang="en-US" smtClean="0"/>
              <a:t>33</a:t>
            </a:fld>
            <a:endParaRPr lang="en-US"/>
          </a:p>
        </p:txBody>
      </p:sp>
      <p:pic>
        <p:nvPicPr>
          <p:cNvPr id="8" name="Picture 7">
            <a:extLst>
              <a:ext uri="{FF2B5EF4-FFF2-40B4-BE49-F238E27FC236}">
                <a16:creationId xmlns:a16="http://schemas.microsoft.com/office/drawing/2014/main" id="{5E111F93-7937-8F2A-4C5E-A8B8F3E07B88}"/>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1" name="Picture 10" descr="Thumbs Down Handy">
            <a:extLst>
              <a:ext uri="{FF2B5EF4-FFF2-40B4-BE49-F238E27FC236}">
                <a16:creationId xmlns:a16="http://schemas.microsoft.com/office/drawing/2014/main" id="{6D617A38-EC9F-1CFB-0CBB-5C3D3B2CA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0475" y="2455704"/>
            <a:ext cx="2941674" cy="2941674"/>
          </a:xfrm>
          <a:prstGeom prst="rect">
            <a:avLst/>
          </a:prstGeom>
        </p:spPr>
      </p:pic>
    </p:spTree>
    <p:extLst>
      <p:ext uri="{BB962C8B-B14F-4D97-AF65-F5344CB8AC3E}">
        <p14:creationId xmlns:p14="http://schemas.microsoft.com/office/powerpoint/2010/main" val="438212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3595-0FE2-7557-5CA5-1F8319791A72}"/>
              </a:ext>
            </a:extLst>
          </p:cNvPr>
          <p:cNvSpPr>
            <a:spLocks noGrp="1"/>
          </p:cNvSpPr>
          <p:nvPr>
            <p:ph type="title"/>
          </p:nvPr>
        </p:nvSpPr>
        <p:spPr>
          <a:xfrm>
            <a:off x="4125433" y="190500"/>
            <a:ext cx="7377590"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76728B28-1390-D22E-F30F-EC3311A0D8D3}"/>
              </a:ext>
            </a:extLst>
          </p:cNvPr>
          <p:cNvSpPr>
            <a:spLocks noGrp="1"/>
          </p:cNvSpPr>
          <p:nvPr>
            <p:ph idx="1"/>
          </p:nvPr>
        </p:nvSpPr>
        <p:spPr/>
        <p:txBody>
          <a:bodyPr>
            <a:normAutofit/>
          </a:bodyPr>
          <a:lstStyle/>
          <a:p>
            <a:r>
              <a:rPr lang="en-US" sz="2800" dirty="0"/>
              <a:t>Intended to substitute for the Social Security part of the total FERS benefit until age 62</a:t>
            </a:r>
          </a:p>
          <a:p>
            <a:r>
              <a:rPr lang="en-US" sz="2800" dirty="0"/>
              <a:t>Paid by OPM, not Social Security</a:t>
            </a:r>
          </a:p>
          <a:p>
            <a:r>
              <a:rPr lang="en-US" sz="2800" dirty="0"/>
              <a:t>Subject to earnings test </a:t>
            </a:r>
          </a:p>
          <a:p>
            <a:r>
              <a:rPr lang="en-US" sz="2800" dirty="0"/>
              <a:t>No Cost-of-Living Adjustments</a:t>
            </a:r>
          </a:p>
          <a:p>
            <a:r>
              <a:rPr lang="en-US" sz="2800" dirty="0"/>
              <a:t>Ends at age 62 whether you start Social Security or not</a:t>
            </a:r>
          </a:p>
        </p:txBody>
      </p:sp>
      <p:sp>
        <p:nvSpPr>
          <p:cNvPr id="5" name="Slide Number Placeholder 4">
            <a:extLst>
              <a:ext uri="{FF2B5EF4-FFF2-40B4-BE49-F238E27FC236}">
                <a16:creationId xmlns:a16="http://schemas.microsoft.com/office/drawing/2014/main" id="{FF14EF42-1AC0-343F-3237-79013FA388A1}"/>
              </a:ext>
            </a:extLst>
          </p:cNvPr>
          <p:cNvSpPr>
            <a:spLocks noGrp="1"/>
          </p:cNvSpPr>
          <p:nvPr>
            <p:ph type="sldNum" sz="quarter" idx="12"/>
          </p:nvPr>
        </p:nvSpPr>
        <p:spPr/>
        <p:txBody>
          <a:bodyPr/>
          <a:lstStyle/>
          <a:p>
            <a:fld id="{2DEA1BFF-5034-4F1A-B5F9-11EA113F3039}" type="slidenum">
              <a:rPr lang="en-US" smtClean="0"/>
              <a:t>34</a:t>
            </a:fld>
            <a:endParaRPr lang="en-US"/>
          </a:p>
        </p:txBody>
      </p:sp>
      <p:pic>
        <p:nvPicPr>
          <p:cNvPr id="6" name="Picture 5">
            <a:extLst>
              <a:ext uri="{FF2B5EF4-FFF2-40B4-BE49-F238E27FC236}">
                <a16:creationId xmlns:a16="http://schemas.microsoft.com/office/drawing/2014/main" id="{BFC896E3-EC17-4BAE-D12A-E9AF2B5DD4F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5761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a:xfrm>
            <a:off x="4104167" y="190500"/>
            <a:ext cx="7398856"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484310" y="2237833"/>
            <a:ext cx="10018713" cy="3811860"/>
          </a:xfrm>
        </p:spPr>
        <p:txBody>
          <a:bodyPr>
            <a:normAutofit fontScale="77500" lnSpcReduction="20000"/>
          </a:bodyPr>
          <a:lstStyle/>
          <a:p>
            <a:r>
              <a:rPr lang="en-US" sz="3200" dirty="0"/>
              <a:t>Eligibility</a:t>
            </a:r>
          </a:p>
          <a:p>
            <a:pPr lvl="1"/>
            <a:r>
              <a:rPr lang="en-US" sz="2800" dirty="0"/>
              <a:t>Must have at least one full calendar year of FERS service, and is based on full calendar years of FERS service*</a:t>
            </a:r>
          </a:p>
          <a:p>
            <a:pPr marL="457200" marR="0" lvl="1" indent="0" algn="l" defTabSz="457200" rtl="0" eaLnBrk="1" fontAlgn="auto" latinLnBrk="0" hangingPunct="1">
              <a:lnSpc>
                <a:spcPct val="100000"/>
              </a:lnSpc>
              <a:spcBef>
                <a:spcPct val="20000"/>
              </a:spcBef>
              <a:spcAft>
                <a:spcPts val="600"/>
              </a:spcAft>
              <a:buClr>
                <a:srgbClr val="4E67C8">
                  <a:lumMod val="75000"/>
                </a:srgbClr>
              </a:buClr>
              <a:buSzPct val="145000"/>
              <a:buNone/>
              <a:tabLst/>
              <a:defRPr/>
            </a:pPr>
            <a:r>
              <a:rPr kumimoji="0" lang="en-US" sz="2600" b="0" i="0" u="none" strike="noStrike" kern="1200" cap="none" spc="0" normalizeH="0" baseline="0" noProof="0" dirty="0">
                <a:ln>
                  <a:noFill/>
                </a:ln>
                <a:solidFill>
                  <a:prstClr val="black"/>
                </a:solidFill>
                <a:effectLst/>
                <a:uLnTx/>
                <a:uFillTx/>
                <a:latin typeface="Corbel" panose="020B0503020204020204"/>
                <a:ea typeface="+mn-ea"/>
                <a:cs typeface="+mn-cs"/>
              </a:rPr>
              <a:t>     *When retiring at the end of December, make retirement date 12/31 so that that </a:t>
            </a:r>
          </a:p>
          <a:p>
            <a:pPr marL="457200" marR="0" lvl="1" indent="0" algn="l" defTabSz="457200" rtl="0" eaLnBrk="1" fontAlgn="auto" latinLnBrk="0" hangingPunct="1">
              <a:lnSpc>
                <a:spcPct val="100000"/>
              </a:lnSpc>
              <a:spcBef>
                <a:spcPct val="20000"/>
              </a:spcBef>
              <a:spcAft>
                <a:spcPts val="600"/>
              </a:spcAft>
              <a:buClr>
                <a:srgbClr val="4E67C8">
                  <a:lumMod val="75000"/>
                </a:srgbClr>
              </a:buClr>
              <a:buSzPct val="145000"/>
              <a:buNone/>
              <a:tabLst/>
              <a:defRPr/>
            </a:pPr>
            <a:r>
              <a:rPr lang="en-US" sz="2600" dirty="0">
                <a:solidFill>
                  <a:prstClr val="black"/>
                </a:solidFill>
                <a:latin typeface="Corbel" panose="020B0503020204020204"/>
              </a:rPr>
              <a:t>        </a:t>
            </a:r>
            <a:r>
              <a:rPr kumimoji="0" lang="en-US" sz="2600" b="0" i="0" u="none" strike="noStrike" kern="1200" cap="none" spc="0" normalizeH="0" baseline="0" noProof="0" dirty="0">
                <a:ln>
                  <a:noFill/>
                </a:ln>
                <a:solidFill>
                  <a:prstClr val="black"/>
                </a:solidFill>
                <a:effectLst/>
                <a:uLnTx/>
                <a:uFillTx/>
                <a:latin typeface="Corbel" panose="020B0503020204020204"/>
                <a:ea typeface="+mn-ea"/>
                <a:cs typeface="+mn-cs"/>
              </a:rPr>
              <a:t>calendar year counts towards the Supplement</a:t>
            </a:r>
            <a:endParaRPr lang="en-US" sz="2800" dirty="0"/>
          </a:p>
          <a:p>
            <a:pPr lvl="1"/>
            <a:r>
              <a:rPr lang="en-US" sz="2800" dirty="0"/>
              <a:t>Retiring voluntarily on an immediate annuity which is not reduced for age:</a:t>
            </a:r>
          </a:p>
          <a:p>
            <a:pPr lvl="2"/>
            <a:r>
              <a:rPr lang="en-US" sz="2800" dirty="0"/>
              <a:t>MRA with at least 30 years of service</a:t>
            </a:r>
          </a:p>
          <a:p>
            <a:pPr lvl="2"/>
            <a:r>
              <a:rPr lang="en-US" sz="2800" dirty="0"/>
              <a:t>Age 60 with at least 20 years of service</a:t>
            </a:r>
          </a:p>
          <a:p>
            <a:pPr lvl="1"/>
            <a:r>
              <a:rPr lang="en-US" sz="2800" dirty="0"/>
              <a:t>Not eligible if retiring age 62 or later</a:t>
            </a:r>
          </a:p>
        </p:txBody>
      </p:sp>
      <p:sp>
        <p:nvSpPr>
          <p:cNvPr id="5" name="Slide Number Placeholder 4">
            <a:extLst>
              <a:ext uri="{FF2B5EF4-FFF2-40B4-BE49-F238E27FC236}">
                <a16:creationId xmlns:a16="http://schemas.microsoft.com/office/drawing/2014/main" id="{E7438138-C62F-58FF-369F-C6C076203196}"/>
              </a:ext>
            </a:extLst>
          </p:cNvPr>
          <p:cNvSpPr>
            <a:spLocks noGrp="1"/>
          </p:cNvSpPr>
          <p:nvPr>
            <p:ph type="sldNum" sz="quarter" idx="12"/>
          </p:nvPr>
        </p:nvSpPr>
        <p:spPr/>
        <p:txBody>
          <a:bodyPr/>
          <a:lstStyle/>
          <a:p>
            <a:fld id="{2DEA1BFF-5034-4F1A-B5F9-11EA113F3039}" type="slidenum">
              <a:rPr lang="en-US" smtClean="0"/>
              <a:t>35</a:t>
            </a:fld>
            <a:endParaRPr lang="en-US"/>
          </a:p>
        </p:txBody>
      </p:sp>
      <p:pic>
        <p:nvPicPr>
          <p:cNvPr id="6" name="Picture 5">
            <a:extLst>
              <a:ext uri="{FF2B5EF4-FFF2-40B4-BE49-F238E27FC236}">
                <a16:creationId xmlns:a16="http://schemas.microsoft.com/office/drawing/2014/main" id="{4DA0DC32-097F-B38D-730F-0D2283BCE148}"/>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04670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a:xfrm>
            <a:off x="4157330" y="190500"/>
            <a:ext cx="7345693"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399250" y="2169493"/>
            <a:ext cx="10018713" cy="4062763"/>
          </a:xfrm>
        </p:spPr>
        <p:txBody>
          <a:bodyPr>
            <a:normAutofit fontScale="92500" lnSpcReduction="10000"/>
          </a:bodyPr>
          <a:lstStyle/>
          <a:p>
            <a:r>
              <a:rPr lang="en-US" sz="3200" dirty="0"/>
              <a:t>Earnings Test</a:t>
            </a:r>
          </a:p>
          <a:p>
            <a:pPr lvl="1"/>
            <a:r>
              <a:rPr lang="en-US" sz="2800" dirty="0"/>
              <a:t>Earnings are wages, including self-employment.</a:t>
            </a:r>
          </a:p>
          <a:p>
            <a:pPr lvl="2"/>
            <a:r>
              <a:rPr lang="en-US" sz="2400" dirty="0"/>
              <a:t>Does not include investment gains, interest, pensions, TSP withdrawals, etc.</a:t>
            </a:r>
          </a:p>
          <a:p>
            <a:pPr lvl="1"/>
            <a:r>
              <a:rPr lang="en-US" sz="2800" dirty="0"/>
              <a:t>Must report earnings each year to OPM.</a:t>
            </a:r>
          </a:p>
          <a:p>
            <a:pPr lvl="1"/>
            <a:r>
              <a:rPr lang="en-US" sz="2800" dirty="0"/>
              <a:t>Exempt amount subject to change each year. Aligns with Social Security earnings limitation. Supplement is reduced by $1 for each $2 earned above the limit. </a:t>
            </a:r>
          </a:p>
          <a:p>
            <a:pPr lvl="1"/>
            <a:r>
              <a:rPr lang="en-US" sz="2800" dirty="0"/>
              <a:t>2026 earnings limit is $24,480.</a:t>
            </a:r>
          </a:p>
        </p:txBody>
      </p:sp>
      <p:sp>
        <p:nvSpPr>
          <p:cNvPr id="5" name="Slide Number Placeholder 4">
            <a:extLst>
              <a:ext uri="{FF2B5EF4-FFF2-40B4-BE49-F238E27FC236}">
                <a16:creationId xmlns:a16="http://schemas.microsoft.com/office/drawing/2014/main" id="{60AA7E0B-DFCC-54D1-586C-6C6351F314FC}"/>
              </a:ext>
            </a:extLst>
          </p:cNvPr>
          <p:cNvSpPr>
            <a:spLocks noGrp="1"/>
          </p:cNvSpPr>
          <p:nvPr>
            <p:ph type="sldNum" sz="quarter" idx="12"/>
          </p:nvPr>
        </p:nvSpPr>
        <p:spPr/>
        <p:txBody>
          <a:bodyPr/>
          <a:lstStyle/>
          <a:p>
            <a:fld id="{2DEA1BFF-5034-4F1A-B5F9-11EA113F3039}" type="slidenum">
              <a:rPr lang="en-US" smtClean="0"/>
              <a:t>36</a:t>
            </a:fld>
            <a:endParaRPr lang="en-US"/>
          </a:p>
        </p:txBody>
      </p:sp>
      <p:pic>
        <p:nvPicPr>
          <p:cNvPr id="6" name="Picture 5">
            <a:extLst>
              <a:ext uri="{FF2B5EF4-FFF2-40B4-BE49-F238E27FC236}">
                <a16:creationId xmlns:a16="http://schemas.microsoft.com/office/drawing/2014/main" id="{B96E8100-0CBE-3F90-85D4-A03D3D02143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18492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E86D-259A-F381-C639-B4255CF2A23D}"/>
              </a:ext>
            </a:extLst>
          </p:cNvPr>
          <p:cNvSpPr>
            <a:spLocks noGrp="1"/>
          </p:cNvSpPr>
          <p:nvPr>
            <p:ph type="title"/>
          </p:nvPr>
        </p:nvSpPr>
        <p:spPr>
          <a:xfrm>
            <a:off x="4136065" y="190500"/>
            <a:ext cx="7366958" cy="1752599"/>
          </a:xfrm>
        </p:spPr>
        <p:txBody>
          <a:bodyPr/>
          <a:lstStyle/>
          <a:p>
            <a:r>
              <a:rPr lang="en-US" dirty="0"/>
              <a:t>	Special Annuity Supplement</a:t>
            </a:r>
          </a:p>
        </p:txBody>
      </p:sp>
      <p:sp>
        <p:nvSpPr>
          <p:cNvPr id="3" name="Content Placeholder 2">
            <a:extLst>
              <a:ext uri="{FF2B5EF4-FFF2-40B4-BE49-F238E27FC236}">
                <a16:creationId xmlns:a16="http://schemas.microsoft.com/office/drawing/2014/main" id="{493B6A0B-6840-EE3B-5188-A3DBFA7EC384}"/>
              </a:ext>
            </a:extLst>
          </p:cNvPr>
          <p:cNvSpPr>
            <a:spLocks noGrp="1"/>
          </p:cNvSpPr>
          <p:nvPr>
            <p:ph idx="1"/>
          </p:nvPr>
        </p:nvSpPr>
        <p:spPr>
          <a:xfrm>
            <a:off x="1484310" y="2398094"/>
            <a:ext cx="10018713" cy="3834162"/>
          </a:xfrm>
        </p:spPr>
        <p:txBody>
          <a:bodyPr>
            <a:normAutofit/>
          </a:bodyPr>
          <a:lstStyle/>
          <a:p>
            <a:r>
              <a:rPr lang="en-US" sz="3200" dirty="0"/>
              <a:t>Request an annuity estimate from the Postal Service (HRSSC)</a:t>
            </a:r>
          </a:p>
          <a:p>
            <a:pPr lvl="1"/>
            <a:r>
              <a:rPr lang="en-US" sz="3000" dirty="0"/>
              <a:t>Remember, this is just an estimate. OPM will determine exact amount upon retirement.</a:t>
            </a:r>
          </a:p>
          <a:p>
            <a:pPr lvl="2"/>
            <a:endParaRPr lang="en-US" sz="2800" dirty="0"/>
          </a:p>
        </p:txBody>
      </p:sp>
      <p:sp>
        <p:nvSpPr>
          <p:cNvPr id="5" name="Slide Number Placeholder 4">
            <a:extLst>
              <a:ext uri="{FF2B5EF4-FFF2-40B4-BE49-F238E27FC236}">
                <a16:creationId xmlns:a16="http://schemas.microsoft.com/office/drawing/2014/main" id="{B070C8B8-2AAE-1DEB-1775-19D994516E32}"/>
              </a:ext>
            </a:extLst>
          </p:cNvPr>
          <p:cNvSpPr>
            <a:spLocks noGrp="1"/>
          </p:cNvSpPr>
          <p:nvPr>
            <p:ph type="sldNum" sz="quarter" idx="12"/>
          </p:nvPr>
        </p:nvSpPr>
        <p:spPr/>
        <p:txBody>
          <a:bodyPr/>
          <a:lstStyle/>
          <a:p>
            <a:fld id="{2DEA1BFF-5034-4F1A-B5F9-11EA113F3039}" type="slidenum">
              <a:rPr lang="en-US" smtClean="0"/>
              <a:t>37</a:t>
            </a:fld>
            <a:endParaRPr lang="en-US"/>
          </a:p>
        </p:txBody>
      </p:sp>
      <p:pic>
        <p:nvPicPr>
          <p:cNvPr id="6" name="Picture 5">
            <a:extLst>
              <a:ext uri="{FF2B5EF4-FFF2-40B4-BE49-F238E27FC236}">
                <a16:creationId xmlns:a16="http://schemas.microsoft.com/office/drawing/2014/main" id="{C2CEFFE5-BD1E-DF27-21BF-0EA05CD20AA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11951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62BB-253B-4C5C-5AB9-70FE7568BB29}"/>
              </a:ext>
            </a:extLst>
          </p:cNvPr>
          <p:cNvSpPr>
            <a:spLocks noGrp="1"/>
          </p:cNvSpPr>
          <p:nvPr>
            <p:ph type="title"/>
          </p:nvPr>
        </p:nvSpPr>
        <p:spPr>
          <a:xfrm>
            <a:off x="4104167" y="190500"/>
            <a:ext cx="7398856" cy="1752599"/>
          </a:xfrm>
        </p:spPr>
        <p:txBody>
          <a:bodyPr/>
          <a:lstStyle/>
          <a:p>
            <a:r>
              <a:rPr lang="en-US" dirty="0"/>
              <a:t>Maximum Annuity</a:t>
            </a:r>
          </a:p>
        </p:txBody>
      </p:sp>
      <p:sp>
        <p:nvSpPr>
          <p:cNvPr id="3" name="Content Placeholder 2">
            <a:extLst>
              <a:ext uri="{FF2B5EF4-FFF2-40B4-BE49-F238E27FC236}">
                <a16:creationId xmlns:a16="http://schemas.microsoft.com/office/drawing/2014/main" id="{A2E6C18B-6884-9CAB-A244-F1D40529590F}"/>
              </a:ext>
            </a:extLst>
          </p:cNvPr>
          <p:cNvSpPr>
            <a:spLocks noGrp="1"/>
          </p:cNvSpPr>
          <p:nvPr>
            <p:ph idx="1"/>
          </p:nvPr>
        </p:nvSpPr>
        <p:spPr>
          <a:xfrm>
            <a:off x="1484309" y="2320374"/>
            <a:ext cx="10018713" cy="3729319"/>
          </a:xfrm>
        </p:spPr>
        <p:txBody>
          <a:bodyPr anchor="t">
            <a:normAutofit/>
          </a:bodyPr>
          <a:lstStyle/>
          <a:p>
            <a:r>
              <a:rPr lang="en-US" sz="3200" dirty="0"/>
              <a:t>There is no maximum annuity under FERS</a:t>
            </a:r>
          </a:p>
        </p:txBody>
      </p:sp>
      <p:sp>
        <p:nvSpPr>
          <p:cNvPr id="7" name="Slide Number Placeholder 6">
            <a:extLst>
              <a:ext uri="{FF2B5EF4-FFF2-40B4-BE49-F238E27FC236}">
                <a16:creationId xmlns:a16="http://schemas.microsoft.com/office/drawing/2014/main" id="{4D330A85-3BA9-3204-815F-F1EE42BD31BB}"/>
              </a:ext>
            </a:extLst>
          </p:cNvPr>
          <p:cNvSpPr>
            <a:spLocks noGrp="1"/>
          </p:cNvSpPr>
          <p:nvPr>
            <p:ph type="sldNum" sz="quarter" idx="12"/>
          </p:nvPr>
        </p:nvSpPr>
        <p:spPr/>
        <p:txBody>
          <a:bodyPr/>
          <a:lstStyle/>
          <a:p>
            <a:fld id="{2DEA1BFF-5034-4F1A-B5F9-11EA113F3039}" type="slidenum">
              <a:rPr lang="en-US" smtClean="0"/>
              <a:t>38</a:t>
            </a:fld>
            <a:endParaRPr lang="en-US"/>
          </a:p>
        </p:txBody>
      </p:sp>
      <p:pic>
        <p:nvPicPr>
          <p:cNvPr id="5" name="Picture 4">
            <a:extLst>
              <a:ext uri="{FF2B5EF4-FFF2-40B4-BE49-F238E27FC236}">
                <a16:creationId xmlns:a16="http://schemas.microsoft.com/office/drawing/2014/main" id="{43319765-9142-C040-12CC-CE5E6CD68529}"/>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pic>
        <p:nvPicPr>
          <p:cNvPr id="1026" name="Picture 2" descr="Work Life Balance Vector Art, Icons, and Graphics for Free Download">
            <a:extLst>
              <a:ext uri="{FF2B5EF4-FFF2-40B4-BE49-F238E27FC236}">
                <a16:creationId xmlns:a16="http://schemas.microsoft.com/office/drawing/2014/main" id="{9C634D72-7589-D35F-B631-79FAEB0CB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473" y="3308996"/>
            <a:ext cx="4150574" cy="25581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9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7947-8D6F-B9B8-A563-D23FFBE744CB}"/>
              </a:ext>
            </a:extLst>
          </p:cNvPr>
          <p:cNvSpPr>
            <a:spLocks noGrp="1"/>
          </p:cNvSpPr>
          <p:nvPr>
            <p:ph type="title"/>
          </p:nvPr>
        </p:nvSpPr>
        <p:spPr>
          <a:xfrm>
            <a:off x="4125433" y="190500"/>
            <a:ext cx="7377590" cy="1752599"/>
          </a:xfrm>
        </p:spPr>
        <p:txBody>
          <a:bodyPr/>
          <a:lstStyle/>
          <a:p>
            <a:r>
              <a:rPr lang="en-US" dirty="0"/>
              <a:t>Survivor Annuity</a:t>
            </a:r>
          </a:p>
        </p:txBody>
      </p:sp>
      <p:sp>
        <p:nvSpPr>
          <p:cNvPr id="3" name="Content Placeholder 2">
            <a:extLst>
              <a:ext uri="{FF2B5EF4-FFF2-40B4-BE49-F238E27FC236}">
                <a16:creationId xmlns:a16="http://schemas.microsoft.com/office/drawing/2014/main" id="{28B89B84-6F75-417C-8E6B-2A84191CA586}"/>
              </a:ext>
            </a:extLst>
          </p:cNvPr>
          <p:cNvSpPr>
            <a:spLocks noGrp="1"/>
          </p:cNvSpPr>
          <p:nvPr>
            <p:ph idx="1"/>
          </p:nvPr>
        </p:nvSpPr>
        <p:spPr>
          <a:xfrm>
            <a:off x="1484310" y="2064841"/>
            <a:ext cx="10018713" cy="3905339"/>
          </a:xfrm>
        </p:spPr>
        <p:txBody>
          <a:bodyPr>
            <a:normAutofit fontScale="92500" lnSpcReduction="20000"/>
          </a:bodyPr>
          <a:lstStyle/>
          <a:p>
            <a:r>
              <a:rPr lang="en-US" sz="3200" dirty="0"/>
              <a:t>Annuity will be reduced to provide a survivor annuity if:</a:t>
            </a:r>
          </a:p>
          <a:p>
            <a:pPr lvl="1"/>
            <a:r>
              <a:rPr lang="en-US" sz="2800" dirty="0"/>
              <a:t>Electing a survivor annuity for a spouse</a:t>
            </a:r>
          </a:p>
          <a:p>
            <a:pPr lvl="1"/>
            <a:r>
              <a:rPr lang="en-US" sz="2800" dirty="0"/>
              <a:t>A former spouse is entitled to a survivor annuity based on a valid court order</a:t>
            </a:r>
          </a:p>
          <a:p>
            <a:pPr lvl="1"/>
            <a:r>
              <a:rPr lang="en-US" sz="2800" dirty="0"/>
              <a:t>Electing to provide an insurable interest annuity</a:t>
            </a:r>
          </a:p>
          <a:p>
            <a:r>
              <a:rPr lang="en-US" sz="3200" dirty="0"/>
              <a:t>Important: a surviving spouse can continue PSHB coverage after an annuitant’s death ONLY if a survivor annuity election was made and the spouse was actively covered at the time of death.</a:t>
            </a:r>
          </a:p>
        </p:txBody>
      </p:sp>
      <p:sp>
        <p:nvSpPr>
          <p:cNvPr id="5" name="Slide Number Placeholder 4">
            <a:extLst>
              <a:ext uri="{FF2B5EF4-FFF2-40B4-BE49-F238E27FC236}">
                <a16:creationId xmlns:a16="http://schemas.microsoft.com/office/drawing/2014/main" id="{CE65848E-A207-29E5-22AD-2D9D7545BDAF}"/>
              </a:ext>
            </a:extLst>
          </p:cNvPr>
          <p:cNvSpPr>
            <a:spLocks noGrp="1"/>
          </p:cNvSpPr>
          <p:nvPr>
            <p:ph type="sldNum" sz="quarter" idx="12"/>
          </p:nvPr>
        </p:nvSpPr>
        <p:spPr/>
        <p:txBody>
          <a:bodyPr/>
          <a:lstStyle/>
          <a:p>
            <a:fld id="{2DEA1BFF-5034-4F1A-B5F9-11EA113F3039}" type="slidenum">
              <a:rPr lang="en-US" smtClean="0"/>
              <a:t>39</a:t>
            </a:fld>
            <a:endParaRPr lang="en-US"/>
          </a:p>
        </p:txBody>
      </p:sp>
      <p:pic>
        <p:nvPicPr>
          <p:cNvPr id="6" name="Picture 5">
            <a:extLst>
              <a:ext uri="{FF2B5EF4-FFF2-40B4-BE49-F238E27FC236}">
                <a16:creationId xmlns:a16="http://schemas.microsoft.com/office/drawing/2014/main" id="{BC5B8BDE-BD06-AB59-708A-67162F13126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0864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4E67-649E-46B1-8A52-14FAF21A6064}"/>
              </a:ext>
            </a:extLst>
          </p:cNvPr>
          <p:cNvSpPr>
            <a:spLocks noGrp="1"/>
          </p:cNvSpPr>
          <p:nvPr>
            <p:ph type="title"/>
          </p:nvPr>
        </p:nvSpPr>
        <p:spPr>
          <a:xfrm>
            <a:off x="5021034" y="905933"/>
            <a:ext cx="6481989" cy="965200"/>
          </a:xfrm>
        </p:spPr>
        <p:txBody>
          <a:bodyPr>
            <a:normAutofit/>
          </a:bodyPr>
          <a:lstStyle/>
          <a:p>
            <a:pPr>
              <a:lnSpc>
                <a:spcPct val="90000"/>
              </a:lnSpc>
            </a:pPr>
            <a:r>
              <a:rPr lang="en-US" sz="2800"/>
              <a:t>Federal Employees Retirement System</a:t>
            </a:r>
            <a:br>
              <a:rPr lang="en-US" sz="2800"/>
            </a:br>
            <a:r>
              <a:rPr lang="en-US" sz="2800"/>
              <a:t>(FERS)</a:t>
            </a:r>
          </a:p>
        </p:txBody>
      </p:sp>
      <p:pic>
        <p:nvPicPr>
          <p:cNvPr id="1028" name="Picture 4" descr="The 'Three-Legged Stool': a Folksy, but Deceptive, Rhetorical Attack on  Social Security - CounterPunch.org">
            <a:extLst>
              <a:ext uri="{FF2B5EF4-FFF2-40B4-BE49-F238E27FC236}">
                <a16:creationId xmlns:a16="http://schemas.microsoft.com/office/drawing/2014/main" id="{96C19180-DE26-2E54-A2C6-0DB3568CA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384" r="28826" b="-1"/>
          <a:stretch/>
        </p:blipFill>
        <p:spPr bwMode="auto">
          <a:xfrm>
            <a:off x="1641021" y="1069522"/>
            <a:ext cx="3102428" cy="456383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1579108-0FEB-403F-98E1-296F412F7801}"/>
              </a:ext>
            </a:extLst>
          </p:cNvPr>
          <p:cNvSpPr>
            <a:spLocks noGrp="1"/>
          </p:cNvSpPr>
          <p:nvPr>
            <p:ph idx="1"/>
          </p:nvPr>
        </p:nvSpPr>
        <p:spPr>
          <a:xfrm>
            <a:off x="5021035" y="1998133"/>
            <a:ext cx="6481987" cy="4234123"/>
          </a:xfrm>
        </p:spPr>
        <p:txBody>
          <a:bodyPr>
            <a:normAutofit/>
          </a:bodyPr>
          <a:lstStyle/>
          <a:p>
            <a:r>
              <a:rPr lang="en-US" sz="2800" dirty="0"/>
              <a:t>Applied to new hires on and after Jan. 1, 1984</a:t>
            </a:r>
          </a:p>
          <a:p>
            <a:r>
              <a:rPr lang="en-US" sz="2800" dirty="0"/>
              <a:t>Three components</a:t>
            </a:r>
          </a:p>
          <a:p>
            <a:pPr lvl="1"/>
            <a:r>
              <a:rPr lang="en-US" sz="2400" dirty="0"/>
              <a:t>FERS Basic Benefit – a defined </a:t>
            </a:r>
            <a:r>
              <a:rPr lang="en-US" sz="2400" u="sng" dirty="0"/>
              <a:t>benefit</a:t>
            </a:r>
            <a:r>
              <a:rPr lang="en-US" sz="2400" dirty="0"/>
              <a:t> plan</a:t>
            </a:r>
          </a:p>
          <a:p>
            <a:pPr lvl="2"/>
            <a:r>
              <a:rPr lang="en-US" sz="2000" dirty="0"/>
              <a:t>Special Annuity Supplement</a:t>
            </a:r>
          </a:p>
          <a:p>
            <a:pPr lvl="1"/>
            <a:r>
              <a:rPr lang="en-US" sz="2400" dirty="0"/>
              <a:t>Social Security</a:t>
            </a:r>
          </a:p>
          <a:p>
            <a:pPr lvl="1"/>
            <a:r>
              <a:rPr lang="en-US" sz="2400" dirty="0"/>
              <a:t>Thrift Savings Plan – a defined </a:t>
            </a:r>
            <a:r>
              <a:rPr lang="en-US" sz="2400" u="sng" dirty="0"/>
              <a:t>contribution</a:t>
            </a:r>
            <a:r>
              <a:rPr lang="en-US" sz="2400" dirty="0"/>
              <a:t> plan</a:t>
            </a:r>
          </a:p>
        </p:txBody>
      </p:sp>
      <p:sp>
        <p:nvSpPr>
          <p:cNvPr id="4" name="Slide Number Placeholder 3">
            <a:extLst>
              <a:ext uri="{FF2B5EF4-FFF2-40B4-BE49-F238E27FC236}">
                <a16:creationId xmlns:a16="http://schemas.microsoft.com/office/drawing/2014/main" id="{903DD2C2-5A5C-10EC-4727-253060EFF78F}"/>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4</a:t>
            </a:fld>
            <a:endParaRPr lang="en-US"/>
          </a:p>
        </p:txBody>
      </p:sp>
    </p:spTree>
    <p:extLst>
      <p:ext uri="{BB962C8B-B14F-4D97-AF65-F5344CB8AC3E}">
        <p14:creationId xmlns:p14="http://schemas.microsoft.com/office/powerpoint/2010/main" val="3250393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a:xfrm>
            <a:off x="4146698" y="190500"/>
            <a:ext cx="7356325" cy="1752599"/>
          </a:xfrm>
        </p:spPr>
        <p:txBody>
          <a:bodyPr/>
          <a:lstStyle/>
          <a:p>
            <a:r>
              <a:rPr lang="en-US" dirty="0"/>
              <a:t>Survivor Annuity</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760757" y="2111028"/>
            <a:ext cx="10018713" cy="3756103"/>
          </a:xfrm>
        </p:spPr>
        <p:txBody>
          <a:bodyPr>
            <a:normAutofit/>
          </a:bodyPr>
          <a:lstStyle/>
          <a:p>
            <a:r>
              <a:rPr lang="en-US" sz="3600" dirty="0"/>
              <a:t>Cost</a:t>
            </a:r>
          </a:p>
          <a:p>
            <a:pPr lvl="1"/>
            <a:r>
              <a:rPr lang="en-US" sz="3200" dirty="0"/>
              <a:t>Full survivor annuity costs 10% of annuity</a:t>
            </a:r>
          </a:p>
          <a:p>
            <a:pPr lvl="2"/>
            <a:r>
              <a:rPr lang="en-US" sz="2800" dirty="0"/>
              <a:t>Provides a survivor annuity of 50%</a:t>
            </a:r>
          </a:p>
          <a:p>
            <a:pPr lvl="1"/>
            <a:r>
              <a:rPr lang="en-US" sz="3200" dirty="0"/>
              <a:t>Partial survivor annuity costs 5% of annuity</a:t>
            </a:r>
          </a:p>
          <a:p>
            <a:pPr lvl="2"/>
            <a:r>
              <a:rPr lang="en-US" sz="2800" dirty="0"/>
              <a:t>Provides a survivor annuity of 25%</a:t>
            </a:r>
          </a:p>
        </p:txBody>
      </p:sp>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40</a:t>
            </a:fld>
            <a:endParaRPr lang="en-US"/>
          </a:p>
        </p:txBody>
      </p:sp>
      <p:pic>
        <p:nvPicPr>
          <p:cNvPr id="8" name="Picture 7">
            <a:extLst>
              <a:ext uri="{FF2B5EF4-FFF2-40B4-BE49-F238E27FC236}">
                <a16:creationId xmlns:a16="http://schemas.microsoft.com/office/drawing/2014/main" id="{A914A9AE-BFDC-0402-1967-21D084039F8C}"/>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67384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AF88-D3C5-442E-FA4C-01BD363A3033}"/>
              </a:ext>
            </a:extLst>
          </p:cNvPr>
          <p:cNvSpPr>
            <a:spLocks noGrp="1"/>
          </p:cNvSpPr>
          <p:nvPr>
            <p:ph type="title"/>
          </p:nvPr>
        </p:nvSpPr>
        <p:spPr>
          <a:xfrm>
            <a:off x="4178595" y="190500"/>
            <a:ext cx="7324428" cy="1752599"/>
          </a:xfrm>
        </p:spPr>
        <p:txBody>
          <a:bodyPr/>
          <a:lstStyle/>
          <a:p>
            <a:r>
              <a:rPr lang="en-US" dirty="0"/>
              <a:t>Insurable Interest Annuity</a:t>
            </a:r>
          </a:p>
        </p:txBody>
      </p:sp>
      <p:sp>
        <p:nvSpPr>
          <p:cNvPr id="3" name="Content Placeholder 2">
            <a:extLst>
              <a:ext uri="{FF2B5EF4-FFF2-40B4-BE49-F238E27FC236}">
                <a16:creationId xmlns:a16="http://schemas.microsoft.com/office/drawing/2014/main" id="{0880DDB4-53C0-DF7D-11FE-3E21B185EA61}"/>
              </a:ext>
            </a:extLst>
          </p:cNvPr>
          <p:cNvSpPr>
            <a:spLocks noGrp="1"/>
          </p:cNvSpPr>
          <p:nvPr>
            <p:ph idx="1"/>
          </p:nvPr>
        </p:nvSpPr>
        <p:spPr>
          <a:xfrm>
            <a:off x="1484310" y="2266862"/>
            <a:ext cx="10018713" cy="4133938"/>
          </a:xfrm>
        </p:spPr>
        <p:txBody>
          <a:bodyPr>
            <a:normAutofit lnSpcReduction="10000"/>
          </a:bodyPr>
          <a:lstStyle/>
          <a:p>
            <a:r>
              <a:rPr lang="en-US" sz="2800" dirty="0"/>
              <a:t>Insurable interest is an insurance term which applies to someone who would reasonably expect to derive financial benefit from your continued life.</a:t>
            </a:r>
          </a:p>
          <a:p>
            <a:r>
              <a:rPr lang="en-US" sz="2800" dirty="0"/>
              <a:t>It is presumed to exist if you name as beneficiary of the insurable interest, any of the following individuals:</a:t>
            </a:r>
          </a:p>
          <a:p>
            <a:pPr lvl="1"/>
            <a:r>
              <a:rPr lang="en-US" sz="2400" dirty="0"/>
              <a:t>a spouse; a blood or adopted relative closer than first cousins; an ex-spouse; a person to whom you are engaged to be married; or a person with whom you are living in a relationship that would constitute a common-law marriage in a jurisdiction that recognizes common-law marriages. </a:t>
            </a:r>
          </a:p>
        </p:txBody>
      </p:sp>
      <p:sp>
        <p:nvSpPr>
          <p:cNvPr id="5" name="Slide Number Placeholder 4">
            <a:extLst>
              <a:ext uri="{FF2B5EF4-FFF2-40B4-BE49-F238E27FC236}">
                <a16:creationId xmlns:a16="http://schemas.microsoft.com/office/drawing/2014/main" id="{C5D86ED5-EBCF-963B-F66C-BFD1883FBE8F}"/>
              </a:ext>
            </a:extLst>
          </p:cNvPr>
          <p:cNvSpPr>
            <a:spLocks noGrp="1"/>
          </p:cNvSpPr>
          <p:nvPr>
            <p:ph type="sldNum" sz="quarter" idx="12"/>
          </p:nvPr>
        </p:nvSpPr>
        <p:spPr/>
        <p:txBody>
          <a:bodyPr/>
          <a:lstStyle/>
          <a:p>
            <a:fld id="{2DEA1BFF-5034-4F1A-B5F9-11EA113F3039}" type="slidenum">
              <a:rPr lang="en-US" smtClean="0"/>
              <a:t>41</a:t>
            </a:fld>
            <a:endParaRPr lang="en-US"/>
          </a:p>
        </p:txBody>
      </p:sp>
      <p:pic>
        <p:nvPicPr>
          <p:cNvPr id="6" name="Picture 5">
            <a:extLst>
              <a:ext uri="{FF2B5EF4-FFF2-40B4-BE49-F238E27FC236}">
                <a16:creationId xmlns:a16="http://schemas.microsoft.com/office/drawing/2014/main" id="{EA65199A-FD8E-C4C3-48A9-F00655E39D0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56679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C96A-E421-43E7-2200-FED9FE74F187}"/>
              </a:ext>
            </a:extLst>
          </p:cNvPr>
          <p:cNvSpPr>
            <a:spLocks noGrp="1"/>
          </p:cNvSpPr>
          <p:nvPr>
            <p:ph type="title"/>
          </p:nvPr>
        </p:nvSpPr>
        <p:spPr>
          <a:xfrm>
            <a:off x="4136065" y="190500"/>
            <a:ext cx="7366958" cy="1752599"/>
          </a:xfrm>
        </p:spPr>
        <p:txBody>
          <a:bodyPr/>
          <a:lstStyle/>
          <a:p>
            <a:r>
              <a:rPr lang="en-US" dirty="0"/>
              <a:t>Insurable Interest Annuity</a:t>
            </a:r>
          </a:p>
        </p:txBody>
      </p:sp>
      <p:sp>
        <p:nvSpPr>
          <p:cNvPr id="3" name="Content Placeholder 2">
            <a:extLst>
              <a:ext uri="{FF2B5EF4-FFF2-40B4-BE49-F238E27FC236}">
                <a16:creationId xmlns:a16="http://schemas.microsoft.com/office/drawing/2014/main" id="{18A98E7B-9137-BFBD-93EF-50DC2261B254}"/>
              </a:ext>
            </a:extLst>
          </p:cNvPr>
          <p:cNvSpPr>
            <a:spLocks noGrp="1"/>
          </p:cNvSpPr>
          <p:nvPr>
            <p:ph idx="1"/>
          </p:nvPr>
        </p:nvSpPr>
        <p:spPr/>
        <p:txBody>
          <a:bodyPr>
            <a:normAutofit/>
          </a:bodyPr>
          <a:lstStyle/>
          <a:p>
            <a:r>
              <a:rPr lang="en-US" sz="2800" dirty="0"/>
              <a:t>If insurable interest annuity is for a person not just listed, an affidavit is required to provide additional information about relationship, and financial dependency. </a:t>
            </a:r>
          </a:p>
          <a:p>
            <a:r>
              <a:rPr lang="en-US" sz="2800" dirty="0"/>
              <a:t>Cost increases based on age difference. From 10% annuity reduction to 40% when named person is 30 or more years younger.</a:t>
            </a:r>
          </a:p>
        </p:txBody>
      </p:sp>
      <p:sp>
        <p:nvSpPr>
          <p:cNvPr id="5" name="Slide Number Placeholder 4">
            <a:extLst>
              <a:ext uri="{FF2B5EF4-FFF2-40B4-BE49-F238E27FC236}">
                <a16:creationId xmlns:a16="http://schemas.microsoft.com/office/drawing/2014/main" id="{957481C5-3A7F-1EC4-3454-52AD72BC845D}"/>
              </a:ext>
            </a:extLst>
          </p:cNvPr>
          <p:cNvSpPr>
            <a:spLocks noGrp="1"/>
          </p:cNvSpPr>
          <p:nvPr>
            <p:ph type="sldNum" sz="quarter" idx="12"/>
          </p:nvPr>
        </p:nvSpPr>
        <p:spPr/>
        <p:txBody>
          <a:bodyPr/>
          <a:lstStyle/>
          <a:p>
            <a:fld id="{2DEA1BFF-5034-4F1A-B5F9-11EA113F3039}" type="slidenum">
              <a:rPr lang="en-US" smtClean="0"/>
              <a:t>42</a:t>
            </a:fld>
            <a:endParaRPr lang="en-US"/>
          </a:p>
        </p:txBody>
      </p:sp>
      <p:pic>
        <p:nvPicPr>
          <p:cNvPr id="6" name="Picture 5">
            <a:extLst>
              <a:ext uri="{FF2B5EF4-FFF2-40B4-BE49-F238E27FC236}">
                <a16:creationId xmlns:a16="http://schemas.microsoft.com/office/drawing/2014/main" id="{6F7A2B2D-EC24-4EB6-56FC-39C8B6E7F7D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63709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a:xfrm>
            <a:off x="4157330" y="190500"/>
            <a:ext cx="7345693" cy="1752599"/>
          </a:xfrm>
        </p:spPr>
        <p:txBody>
          <a:bodyPr>
            <a:normAutofit/>
          </a:bodyPr>
          <a:lstStyle/>
          <a:p>
            <a:r>
              <a:rPr lang="en-US" sz="4000" dirty="0"/>
              <a:t>       Death of an Active Employee</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803286" y="2036601"/>
            <a:ext cx="10018713" cy="3756103"/>
          </a:xfrm>
        </p:spPr>
        <p:txBody>
          <a:bodyPr>
            <a:normAutofit/>
          </a:bodyPr>
          <a:lstStyle/>
          <a:p>
            <a:r>
              <a:rPr lang="en-US" sz="3200" dirty="0"/>
              <a:t>If employee has at least 10 years of creditable service (18 months of which being civilian service) and died while subject to FERS deductions, a survivor annuity of 50% is payable if:</a:t>
            </a:r>
          </a:p>
          <a:p>
            <a:pPr lvl="1"/>
            <a:r>
              <a:rPr lang="en-US" sz="2600" dirty="0"/>
              <a:t>Married for at least 9 months, or</a:t>
            </a:r>
          </a:p>
          <a:p>
            <a:pPr lvl="1"/>
            <a:r>
              <a:rPr lang="en-US" sz="2600" dirty="0"/>
              <a:t>The employee’s death was accidental, or</a:t>
            </a:r>
          </a:p>
          <a:p>
            <a:pPr lvl="1"/>
            <a:r>
              <a:rPr lang="en-US" sz="2600" dirty="0"/>
              <a:t>There was a child born of the marriage</a:t>
            </a:r>
          </a:p>
        </p:txBody>
      </p:sp>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43</a:t>
            </a:fld>
            <a:endParaRPr lang="en-US"/>
          </a:p>
        </p:txBody>
      </p:sp>
      <p:pic>
        <p:nvPicPr>
          <p:cNvPr id="6" name="Picture 5">
            <a:extLst>
              <a:ext uri="{FF2B5EF4-FFF2-40B4-BE49-F238E27FC236}">
                <a16:creationId xmlns:a16="http://schemas.microsoft.com/office/drawing/2014/main" id="{3D40C328-034E-24C9-F141-49ADCD7E3E62}"/>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66149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C480-9127-9678-F9DF-B1E6D522A88D}"/>
              </a:ext>
            </a:extLst>
          </p:cNvPr>
          <p:cNvSpPr>
            <a:spLocks noGrp="1"/>
          </p:cNvSpPr>
          <p:nvPr>
            <p:ph type="title"/>
          </p:nvPr>
        </p:nvSpPr>
        <p:spPr>
          <a:xfrm>
            <a:off x="4199860" y="190500"/>
            <a:ext cx="7303163" cy="1752599"/>
          </a:xfrm>
        </p:spPr>
        <p:txBody>
          <a:bodyPr/>
          <a:lstStyle/>
          <a:p>
            <a:r>
              <a:rPr lang="en-US" dirty="0"/>
              <a:t>Cost of Living Adjustments</a:t>
            </a:r>
          </a:p>
        </p:txBody>
      </p:sp>
      <p:sp>
        <p:nvSpPr>
          <p:cNvPr id="5" name="Content Placeholder 4">
            <a:extLst>
              <a:ext uri="{FF2B5EF4-FFF2-40B4-BE49-F238E27FC236}">
                <a16:creationId xmlns:a16="http://schemas.microsoft.com/office/drawing/2014/main" id="{3045F44D-266D-DAB7-E0CC-5818909C7E1E}"/>
              </a:ext>
            </a:extLst>
          </p:cNvPr>
          <p:cNvSpPr>
            <a:spLocks noGrp="1"/>
          </p:cNvSpPr>
          <p:nvPr>
            <p:ph idx="1"/>
          </p:nvPr>
        </p:nvSpPr>
        <p:spPr>
          <a:xfrm>
            <a:off x="2001473" y="2285730"/>
            <a:ext cx="9799262" cy="3581401"/>
          </a:xfrm>
        </p:spPr>
        <p:txBody>
          <a:bodyPr>
            <a:normAutofit fontScale="92500" lnSpcReduction="10000"/>
          </a:bodyPr>
          <a:lstStyle/>
          <a:p>
            <a:r>
              <a:rPr lang="en-US" sz="3200" dirty="0"/>
              <a:t>COLAs</a:t>
            </a:r>
          </a:p>
          <a:p>
            <a:r>
              <a:rPr lang="en-US" sz="3200" dirty="0"/>
              <a:t>Not applied under age 62</a:t>
            </a:r>
          </a:p>
          <a:p>
            <a:pPr lvl="1"/>
            <a:r>
              <a:rPr lang="en-US" sz="2800" dirty="0"/>
              <a:t>Exception for disability and survivor annuitants</a:t>
            </a:r>
          </a:p>
          <a:p>
            <a:r>
              <a:rPr lang="en-US" sz="3200" dirty="0"/>
              <a:t>The first COLA is prorated</a:t>
            </a:r>
          </a:p>
          <a:p>
            <a:pPr lvl="1"/>
            <a:r>
              <a:rPr lang="en-US" sz="2800" dirty="0"/>
              <a:t>However, annuitants that are not eligible to receive a COLA during their first year or more will receive the full amount after becoming eligible. </a:t>
            </a:r>
          </a:p>
        </p:txBody>
      </p:sp>
      <p:sp>
        <p:nvSpPr>
          <p:cNvPr id="3" name="Slide Number Placeholder 2">
            <a:extLst>
              <a:ext uri="{FF2B5EF4-FFF2-40B4-BE49-F238E27FC236}">
                <a16:creationId xmlns:a16="http://schemas.microsoft.com/office/drawing/2014/main" id="{F52FD706-4B56-671D-9823-D62F57C23172}"/>
              </a:ext>
            </a:extLst>
          </p:cNvPr>
          <p:cNvSpPr>
            <a:spLocks noGrp="1"/>
          </p:cNvSpPr>
          <p:nvPr>
            <p:ph type="sldNum" sz="quarter" idx="12"/>
          </p:nvPr>
        </p:nvSpPr>
        <p:spPr/>
        <p:txBody>
          <a:bodyPr/>
          <a:lstStyle/>
          <a:p>
            <a:fld id="{2DEA1BFF-5034-4F1A-B5F9-11EA113F3039}" type="slidenum">
              <a:rPr lang="en-US" smtClean="0"/>
              <a:t>44</a:t>
            </a:fld>
            <a:endParaRPr lang="en-US"/>
          </a:p>
        </p:txBody>
      </p:sp>
      <p:pic>
        <p:nvPicPr>
          <p:cNvPr id="6" name="Picture 5">
            <a:extLst>
              <a:ext uri="{FF2B5EF4-FFF2-40B4-BE49-F238E27FC236}">
                <a16:creationId xmlns:a16="http://schemas.microsoft.com/office/drawing/2014/main" id="{2B0C5E0C-9774-AC52-9CD2-9C8615904829}"/>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5738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A6D9C-9297-62FB-2349-DA65D751D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006BB-7B58-5E79-0AD4-28701165BFD8}"/>
              </a:ext>
            </a:extLst>
          </p:cNvPr>
          <p:cNvSpPr>
            <a:spLocks noGrp="1"/>
          </p:cNvSpPr>
          <p:nvPr>
            <p:ph type="title"/>
          </p:nvPr>
        </p:nvSpPr>
        <p:spPr>
          <a:xfrm>
            <a:off x="4199860" y="190500"/>
            <a:ext cx="7303163" cy="1752599"/>
          </a:xfrm>
        </p:spPr>
        <p:txBody>
          <a:bodyPr/>
          <a:lstStyle/>
          <a:p>
            <a:r>
              <a:rPr lang="en-US" dirty="0"/>
              <a:t>Cost of Living Adjustments</a:t>
            </a:r>
          </a:p>
        </p:txBody>
      </p:sp>
      <p:sp>
        <p:nvSpPr>
          <p:cNvPr id="3" name="Slide Number Placeholder 2">
            <a:extLst>
              <a:ext uri="{FF2B5EF4-FFF2-40B4-BE49-F238E27FC236}">
                <a16:creationId xmlns:a16="http://schemas.microsoft.com/office/drawing/2014/main" id="{14B85E2C-FE24-F90F-D72C-DE29A977942A}"/>
              </a:ext>
            </a:extLst>
          </p:cNvPr>
          <p:cNvSpPr>
            <a:spLocks noGrp="1"/>
          </p:cNvSpPr>
          <p:nvPr>
            <p:ph type="sldNum" sz="quarter" idx="12"/>
          </p:nvPr>
        </p:nvSpPr>
        <p:spPr/>
        <p:txBody>
          <a:bodyPr/>
          <a:lstStyle/>
          <a:p>
            <a:fld id="{2DEA1BFF-5034-4F1A-B5F9-11EA113F3039}" type="slidenum">
              <a:rPr lang="en-US" smtClean="0"/>
              <a:t>45</a:t>
            </a:fld>
            <a:endParaRPr lang="en-US"/>
          </a:p>
        </p:txBody>
      </p:sp>
      <p:pic>
        <p:nvPicPr>
          <p:cNvPr id="6" name="Picture 5">
            <a:extLst>
              <a:ext uri="{FF2B5EF4-FFF2-40B4-BE49-F238E27FC236}">
                <a16:creationId xmlns:a16="http://schemas.microsoft.com/office/drawing/2014/main" id="{B0E2CD46-D147-4A2B-A317-5A81F62E647F}"/>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graphicFrame>
        <p:nvGraphicFramePr>
          <p:cNvPr id="4" name="Table 4">
            <a:extLst>
              <a:ext uri="{FF2B5EF4-FFF2-40B4-BE49-F238E27FC236}">
                <a16:creationId xmlns:a16="http://schemas.microsoft.com/office/drawing/2014/main" id="{F2C8D46C-AC9F-E941-15DE-C0F5354B1DF2}"/>
              </a:ext>
            </a:extLst>
          </p:cNvPr>
          <p:cNvGraphicFramePr>
            <a:graphicFrameLocks noGrp="1"/>
          </p:cNvGraphicFramePr>
          <p:nvPr>
            <p:extLst>
              <p:ext uri="{D42A27DB-BD31-4B8C-83A1-F6EECF244321}">
                <p14:modId xmlns:p14="http://schemas.microsoft.com/office/powerpoint/2010/main" val="2384507863"/>
              </p:ext>
            </p:extLst>
          </p:nvPr>
        </p:nvGraphicFramePr>
        <p:xfrm>
          <a:off x="1840230" y="2366010"/>
          <a:ext cx="8383270" cy="3140771"/>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4191635">
                  <a:extLst>
                    <a:ext uri="{9D8B030D-6E8A-4147-A177-3AD203B41FA5}">
                      <a16:colId xmlns:a16="http://schemas.microsoft.com/office/drawing/2014/main" val="2346039932"/>
                    </a:ext>
                  </a:extLst>
                </a:gridCol>
                <a:gridCol w="4191635">
                  <a:extLst>
                    <a:ext uri="{9D8B030D-6E8A-4147-A177-3AD203B41FA5}">
                      <a16:colId xmlns:a16="http://schemas.microsoft.com/office/drawing/2014/main" val="3223022448"/>
                    </a:ext>
                  </a:extLst>
                </a:gridCol>
              </a:tblGrid>
              <a:tr h="1009865">
                <a:tc>
                  <a:txBody>
                    <a:bodyPr/>
                    <a:lstStyle/>
                    <a:p>
                      <a:r>
                        <a:rPr lang="en-US" sz="2400" dirty="0"/>
                        <a:t>If the change in the CPI-W is:</a:t>
                      </a:r>
                    </a:p>
                  </a:txBody>
                  <a:tcPr anchor="ctr"/>
                </a:tc>
                <a:tc>
                  <a:txBody>
                    <a:bodyPr/>
                    <a:lstStyle/>
                    <a:p>
                      <a:r>
                        <a:rPr lang="en-US" sz="2400" dirty="0"/>
                        <a:t>The COLA equals:</a:t>
                      </a:r>
                    </a:p>
                  </a:txBody>
                  <a:tcPr anchor="ctr"/>
                </a:tc>
                <a:extLst>
                  <a:ext uri="{0D108BD9-81ED-4DB2-BD59-A6C34878D82A}">
                    <a16:rowId xmlns:a16="http://schemas.microsoft.com/office/drawing/2014/main" val="1483250494"/>
                  </a:ext>
                </a:extLst>
              </a:tr>
              <a:tr h="710302">
                <a:tc>
                  <a:txBody>
                    <a:bodyPr/>
                    <a:lstStyle/>
                    <a:p>
                      <a:r>
                        <a:rPr lang="en-US" sz="2400" dirty="0"/>
                        <a:t>0 – 2 %</a:t>
                      </a:r>
                    </a:p>
                  </a:txBody>
                  <a:tcPr anchor="ctr"/>
                </a:tc>
                <a:tc>
                  <a:txBody>
                    <a:bodyPr/>
                    <a:lstStyle/>
                    <a:p>
                      <a:r>
                        <a:rPr lang="en-US" sz="2400" dirty="0"/>
                        <a:t>The CPI-W increase</a:t>
                      </a:r>
                    </a:p>
                  </a:txBody>
                  <a:tcPr anchor="ctr"/>
                </a:tc>
                <a:extLst>
                  <a:ext uri="{0D108BD9-81ED-4DB2-BD59-A6C34878D82A}">
                    <a16:rowId xmlns:a16="http://schemas.microsoft.com/office/drawing/2014/main" val="2109536794"/>
                  </a:ext>
                </a:extLst>
              </a:tr>
              <a:tr h="710302">
                <a:tc>
                  <a:txBody>
                    <a:bodyPr/>
                    <a:lstStyle/>
                    <a:p>
                      <a:r>
                        <a:rPr lang="en-US" sz="2400" dirty="0"/>
                        <a:t>2 – 3 %</a:t>
                      </a:r>
                    </a:p>
                  </a:txBody>
                  <a:tcPr anchor="ctr"/>
                </a:tc>
                <a:tc>
                  <a:txBody>
                    <a:bodyPr/>
                    <a:lstStyle/>
                    <a:p>
                      <a:r>
                        <a:rPr lang="en-US" sz="2400" dirty="0"/>
                        <a:t>2.0 %</a:t>
                      </a:r>
                    </a:p>
                  </a:txBody>
                  <a:tcPr anchor="ctr"/>
                </a:tc>
                <a:extLst>
                  <a:ext uri="{0D108BD9-81ED-4DB2-BD59-A6C34878D82A}">
                    <a16:rowId xmlns:a16="http://schemas.microsoft.com/office/drawing/2014/main" val="4127514486"/>
                  </a:ext>
                </a:extLst>
              </a:tr>
              <a:tr h="710302">
                <a:tc>
                  <a:txBody>
                    <a:bodyPr/>
                    <a:lstStyle/>
                    <a:p>
                      <a:r>
                        <a:rPr lang="en-US" sz="2400" dirty="0"/>
                        <a:t>Greater than 3 %</a:t>
                      </a:r>
                    </a:p>
                  </a:txBody>
                  <a:tcPr anchor="ctr"/>
                </a:tc>
                <a:tc>
                  <a:txBody>
                    <a:bodyPr/>
                    <a:lstStyle/>
                    <a:p>
                      <a:r>
                        <a:rPr lang="en-US" sz="2400" dirty="0"/>
                        <a:t>CPI-W increase </a:t>
                      </a:r>
                      <a:r>
                        <a:rPr lang="en-US" sz="2400" dirty="0">
                          <a:solidFill>
                            <a:srgbClr val="FF0000"/>
                          </a:solidFill>
                        </a:rPr>
                        <a:t>minus</a:t>
                      </a:r>
                      <a:r>
                        <a:rPr lang="en-US" sz="2400" dirty="0"/>
                        <a:t> 1%</a:t>
                      </a:r>
                    </a:p>
                  </a:txBody>
                  <a:tcPr anchor="ctr"/>
                </a:tc>
                <a:extLst>
                  <a:ext uri="{0D108BD9-81ED-4DB2-BD59-A6C34878D82A}">
                    <a16:rowId xmlns:a16="http://schemas.microsoft.com/office/drawing/2014/main" val="924131381"/>
                  </a:ext>
                </a:extLst>
              </a:tr>
            </a:tbl>
          </a:graphicData>
        </a:graphic>
      </p:graphicFrame>
    </p:spTree>
    <p:extLst>
      <p:ext uri="{BB962C8B-B14F-4D97-AF65-F5344CB8AC3E}">
        <p14:creationId xmlns:p14="http://schemas.microsoft.com/office/powerpoint/2010/main" val="189722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a:xfrm>
            <a:off x="4306186" y="190500"/>
            <a:ext cx="7196837" cy="1752599"/>
          </a:xfrm>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a:bodyPr>
          <a:lstStyle/>
          <a:p>
            <a:r>
              <a:rPr lang="en-US" sz="3200" dirty="0"/>
              <a:t>Extra benefit for those injured on the job and receiving wage loss compensation (WLC) for at least two months total</a:t>
            </a:r>
          </a:p>
          <a:p>
            <a:pPr lvl="1"/>
            <a:r>
              <a:rPr lang="en-US" sz="2800" dirty="0"/>
              <a:t>While on WLC cannot contribute to Social Security or Thrift Savings Plan</a:t>
            </a:r>
          </a:p>
          <a:p>
            <a:pPr lvl="1"/>
            <a:r>
              <a:rPr lang="en-US" sz="2800" dirty="0"/>
              <a:t>Law passed in 2003 to offset these losses</a:t>
            </a:r>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46</a:t>
            </a:fld>
            <a:endParaRPr lang="en-US"/>
          </a:p>
        </p:txBody>
      </p:sp>
      <p:pic>
        <p:nvPicPr>
          <p:cNvPr id="4" name="Picture 3">
            <a:extLst>
              <a:ext uri="{FF2B5EF4-FFF2-40B4-BE49-F238E27FC236}">
                <a16:creationId xmlns:a16="http://schemas.microsoft.com/office/drawing/2014/main" id="{401DE9C8-7F3B-D18F-77F7-0D55A3163E8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70064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a:xfrm>
            <a:off x="4284921" y="190500"/>
            <a:ext cx="7218102" cy="1752599"/>
          </a:xfrm>
        </p:spPr>
        <p:txBody>
          <a:bodyPr/>
          <a:lstStyle/>
          <a:p>
            <a:r>
              <a:rPr lang="en-US" dirty="0"/>
              <a:t>Enhanced Annuity</a:t>
            </a:r>
          </a:p>
        </p:txBody>
      </p:sp>
      <p:sp>
        <p:nvSpPr>
          <p:cNvPr id="6" name="Content Placeholder 5">
            <a:extLst>
              <a:ext uri="{FF2B5EF4-FFF2-40B4-BE49-F238E27FC236}">
                <a16:creationId xmlns:a16="http://schemas.microsoft.com/office/drawing/2014/main" id="{F34E279F-C3E9-3F8E-447E-29AA13B79EBA}"/>
              </a:ext>
            </a:extLst>
          </p:cNvPr>
          <p:cNvSpPr>
            <a:spLocks noGrp="1"/>
          </p:cNvSpPr>
          <p:nvPr>
            <p:ph idx="1"/>
          </p:nvPr>
        </p:nvSpPr>
        <p:spPr/>
        <p:txBody>
          <a:bodyPr>
            <a:normAutofit/>
          </a:bodyPr>
          <a:lstStyle/>
          <a:p>
            <a:r>
              <a:rPr lang="en-US" sz="2800" dirty="0"/>
              <a:t>Must have at least two months of cumulative LWOP while receiving WLC</a:t>
            </a:r>
          </a:p>
          <a:p>
            <a:r>
              <a:rPr lang="en-US" sz="2800" dirty="0"/>
              <a:t>Continuation of Pay not included (still making TSP and Social Security contributions)</a:t>
            </a:r>
          </a:p>
          <a:p>
            <a:r>
              <a:rPr lang="en-US" sz="2800" dirty="0"/>
              <a:t>No action required to receive the enhanced annuity</a:t>
            </a:r>
          </a:p>
          <a:p>
            <a:pPr lvl="1"/>
            <a:r>
              <a:rPr lang="en-US" sz="2400" dirty="0"/>
              <a:t>Should be automatic and will be built into gross annuity</a:t>
            </a:r>
          </a:p>
        </p:txBody>
      </p:sp>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47</a:t>
            </a:fld>
            <a:endParaRPr lang="en-US"/>
          </a:p>
        </p:txBody>
      </p:sp>
      <p:pic>
        <p:nvPicPr>
          <p:cNvPr id="4" name="Picture 3">
            <a:extLst>
              <a:ext uri="{FF2B5EF4-FFF2-40B4-BE49-F238E27FC236}">
                <a16:creationId xmlns:a16="http://schemas.microsoft.com/office/drawing/2014/main" id="{A88A7F84-A94F-D983-415A-1E1FA93936E1}"/>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34764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57BF-829B-F6A5-CE9B-3477070EF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1894F-D0D7-97C7-612C-6EE1AB1CD9A4}"/>
              </a:ext>
            </a:extLst>
          </p:cNvPr>
          <p:cNvSpPr>
            <a:spLocks noGrp="1"/>
          </p:cNvSpPr>
          <p:nvPr>
            <p:ph type="title"/>
          </p:nvPr>
        </p:nvSpPr>
        <p:spPr>
          <a:xfrm>
            <a:off x="4284921" y="190500"/>
            <a:ext cx="7218102" cy="1752599"/>
          </a:xfrm>
        </p:spPr>
        <p:txBody>
          <a:bodyPr/>
          <a:lstStyle/>
          <a:p>
            <a:r>
              <a:rPr lang="en-US" dirty="0"/>
              <a:t>Enhanced Annuity</a:t>
            </a:r>
          </a:p>
        </p:txBody>
      </p:sp>
      <p:sp>
        <p:nvSpPr>
          <p:cNvPr id="6" name="Content Placeholder 5">
            <a:extLst>
              <a:ext uri="{FF2B5EF4-FFF2-40B4-BE49-F238E27FC236}">
                <a16:creationId xmlns:a16="http://schemas.microsoft.com/office/drawing/2014/main" id="{15D45A6B-4DDB-1EF9-8D16-4621CEBC89AB}"/>
              </a:ext>
            </a:extLst>
          </p:cNvPr>
          <p:cNvSpPr>
            <a:spLocks noGrp="1"/>
          </p:cNvSpPr>
          <p:nvPr>
            <p:ph idx="1"/>
          </p:nvPr>
        </p:nvSpPr>
        <p:spPr/>
        <p:txBody>
          <a:bodyPr>
            <a:normAutofit/>
          </a:bodyPr>
          <a:lstStyle/>
          <a:p>
            <a:r>
              <a:rPr lang="en-US" sz="2800" dirty="0"/>
              <a:t>Provides an additional one (1) percent for the length of OWCP-LWOP time towards annuity</a:t>
            </a:r>
          </a:p>
          <a:p>
            <a:r>
              <a:rPr lang="en-US" sz="2800" dirty="0"/>
              <a:t>Example: 13 months of LWOP while receiving WLC is 1 and 1/12 or 1.083 percent in addition to the regular annuity computation</a:t>
            </a:r>
          </a:p>
          <a:p>
            <a:r>
              <a:rPr lang="en-US" sz="2800" dirty="0"/>
              <a:t>Applies to FERS only</a:t>
            </a:r>
            <a:endParaRPr lang="en-US" dirty="0"/>
          </a:p>
        </p:txBody>
      </p:sp>
      <p:sp>
        <p:nvSpPr>
          <p:cNvPr id="3" name="Slide Number Placeholder 2">
            <a:extLst>
              <a:ext uri="{FF2B5EF4-FFF2-40B4-BE49-F238E27FC236}">
                <a16:creationId xmlns:a16="http://schemas.microsoft.com/office/drawing/2014/main" id="{9DA4BE88-E4DA-BB04-F817-63CF3FCB9444}"/>
              </a:ext>
            </a:extLst>
          </p:cNvPr>
          <p:cNvSpPr>
            <a:spLocks noGrp="1"/>
          </p:cNvSpPr>
          <p:nvPr>
            <p:ph type="sldNum" sz="quarter" idx="12"/>
          </p:nvPr>
        </p:nvSpPr>
        <p:spPr/>
        <p:txBody>
          <a:bodyPr/>
          <a:lstStyle/>
          <a:p>
            <a:fld id="{2DEA1BFF-5034-4F1A-B5F9-11EA113F3039}" type="slidenum">
              <a:rPr lang="en-US" smtClean="0"/>
              <a:t>48</a:t>
            </a:fld>
            <a:endParaRPr lang="en-US"/>
          </a:p>
        </p:txBody>
      </p:sp>
      <p:pic>
        <p:nvPicPr>
          <p:cNvPr id="4" name="Picture 3">
            <a:extLst>
              <a:ext uri="{FF2B5EF4-FFF2-40B4-BE49-F238E27FC236}">
                <a16:creationId xmlns:a16="http://schemas.microsoft.com/office/drawing/2014/main" id="{C46FD715-6F5E-6169-6B71-3085314E1E5D}"/>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08972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C93B-870B-B180-6BBD-7FDFA86A7809}"/>
              </a:ext>
            </a:extLst>
          </p:cNvPr>
          <p:cNvSpPr>
            <a:spLocks noGrp="1"/>
          </p:cNvSpPr>
          <p:nvPr>
            <p:ph type="title"/>
          </p:nvPr>
        </p:nvSpPr>
        <p:spPr/>
        <p:txBody>
          <a:bodyPr>
            <a:normAutofit/>
          </a:bodyPr>
          <a:lstStyle/>
          <a:p>
            <a:r>
              <a:rPr lang="en-US" dirty="0"/>
              <a:t>Civil Service Retirement System</a:t>
            </a:r>
          </a:p>
        </p:txBody>
      </p:sp>
      <p:sp>
        <p:nvSpPr>
          <p:cNvPr id="3" name="Content Placeholder 2">
            <a:extLst>
              <a:ext uri="{FF2B5EF4-FFF2-40B4-BE49-F238E27FC236}">
                <a16:creationId xmlns:a16="http://schemas.microsoft.com/office/drawing/2014/main" id="{F39DADE5-426F-2C4E-E231-707DCFD1F1A9}"/>
              </a:ext>
            </a:extLst>
          </p:cNvPr>
          <p:cNvSpPr>
            <a:spLocks noGrp="1"/>
          </p:cNvSpPr>
          <p:nvPr>
            <p:ph idx="1"/>
          </p:nvPr>
        </p:nvSpPr>
        <p:spPr>
          <a:xfrm>
            <a:off x="6016336" y="1577341"/>
            <a:ext cx="5486687" cy="4213860"/>
          </a:xfrm>
        </p:spPr>
        <p:txBody>
          <a:bodyPr anchor="t">
            <a:normAutofit/>
          </a:bodyPr>
          <a:lstStyle/>
          <a:p>
            <a:r>
              <a:rPr lang="en-US" sz="2800" dirty="0"/>
              <a:t>CSRS</a:t>
            </a:r>
          </a:p>
          <a:p>
            <a:pPr lvl="1"/>
            <a:r>
              <a:rPr lang="en-US" sz="2400" dirty="0"/>
              <a:t>Effective 1920</a:t>
            </a:r>
          </a:p>
          <a:p>
            <a:pPr lvl="1"/>
            <a:r>
              <a:rPr lang="en-US" sz="2400" dirty="0"/>
              <a:t>A defined benefit plan – you get a guaranteed amount in retirement no matter what the stock market does</a:t>
            </a:r>
          </a:p>
          <a:p>
            <a:r>
              <a:rPr lang="en-US" sz="2800" u="sng" dirty="0"/>
              <a:t>The following slides will discuss the differences of CSRS </a:t>
            </a:r>
            <a:r>
              <a:rPr lang="en-US" sz="2800" dirty="0"/>
              <a:t>from FERS.</a:t>
            </a:r>
          </a:p>
          <a:p>
            <a:pPr lvl="1"/>
            <a:endParaRPr lang="en-US" sz="2400" dirty="0"/>
          </a:p>
        </p:txBody>
      </p:sp>
      <p:sp>
        <p:nvSpPr>
          <p:cNvPr id="5" name="Slide Number Placeholder 4">
            <a:extLst>
              <a:ext uri="{FF2B5EF4-FFF2-40B4-BE49-F238E27FC236}">
                <a16:creationId xmlns:a16="http://schemas.microsoft.com/office/drawing/2014/main" id="{10AA939C-151D-A517-B220-69FF8B9F0A18}"/>
              </a:ext>
            </a:extLst>
          </p:cNvPr>
          <p:cNvSpPr>
            <a:spLocks noGrp="1"/>
          </p:cNvSpPr>
          <p:nvPr>
            <p:ph type="sldNum" sz="quarter" idx="12"/>
          </p:nvPr>
        </p:nvSpPr>
        <p:spPr/>
        <p:txBody>
          <a:bodyPr/>
          <a:lstStyle/>
          <a:p>
            <a:fld id="{2DEA1BFF-5034-4F1A-B5F9-11EA113F3039}" type="slidenum">
              <a:rPr lang="en-US" smtClean="0"/>
              <a:t>49</a:t>
            </a:fld>
            <a:endParaRPr lang="en-US"/>
          </a:p>
        </p:txBody>
      </p:sp>
      <p:pic>
        <p:nvPicPr>
          <p:cNvPr id="4" name="Picture 3">
            <a:extLst>
              <a:ext uri="{FF2B5EF4-FFF2-40B4-BE49-F238E27FC236}">
                <a16:creationId xmlns:a16="http://schemas.microsoft.com/office/drawing/2014/main" id="{1C8A9F67-21EF-A849-E29A-E7A233C2D0A3}"/>
              </a:ext>
            </a:extLst>
          </p:cNvPr>
          <p:cNvPicPr>
            <a:picLocks noChangeAspect="1"/>
          </p:cNvPicPr>
          <p:nvPr/>
        </p:nvPicPr>
        <p:blipFill>
          <a:blip r:embed="rId3"/>
          <a:stretch>
            <a:fillRect/>
          </a:stretch>
        </p:blipFill>
        <p:spPr>
          <a:xfrm>
            <a:off x="1641522" y="2724503"/>
            <a:ext cx="3959211" cy="197960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0589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8859-898C-4A6C-9BB5-95D5604DF55C}"/>
              </a:ext>
            </a:extLst>
          </p:cNvPr>
          <p:cNvSpPr>
            <a:spLocks noGrp="1"/>
          </p:cNvSpPr>
          <p:nvPr>
            <p:ph type="title"/>
          </p:nvPr>
        </p:nvSpPr>
        <p:spPr/>
        <p:txBody>
          <a:bodyPr/>
          <a:lstStyle/>
          <a:p>
            <a:r>
              <a:rPr lang="en-US" dirty="0"/>
              <a:t>NALC Career Employment Statistics</a:t>
            </a:r>
          </a:p>
        </p:txBody>
      </p:sp>
      <p:sp>
        <p:nvSpPr>
          <p:cNvPr id="3" name="Content Placeholder 2">
            <a:extLst>
              <a:ext uri="{FF2B5EF4-FFF2-40B4-BE49-F238E27FC236}">
                <a16:creationId xmlns:a16="http://schemas.microsoft.com/office/drawing/2014/main" id="{330A0B6D-4171-439E-AE70-E927F3D66877}"/>
              </a:ext>
            </a:extLst>
          </p:cNvPr>
          <p:cNvSpPr>
            <a:spLocks noGrp="1"/>
          </p:cNvSpPr>
          <p:nvPr>
            <p:ph idx="1"/>
          </p:nvPr>
        </p:nvSpPr>
        <p:spPr/>
        <p:txBody>
          <a:bodyPr>
            <a:normAutofit/>
          </a:bodyPr>
          <a:lstStyle/>
          <a:p>
            <a:r>
              <a:rPr lang="en-US" sz="3600" dirty="0"/>
              <a:t>January 2026:</a:t>
            </a:r>
          </a:p>
          <a:p>
            <a:pPr lvl="1"/>
            <a:r>
              <a:rPr lang="en-US" sz="3200" dirty="0"/>
              <a:t>	FERS	 		178,902				99.52%</a:t>
            </a:r>
          </a:p>
          <a:p>
            <a:pPr lvl="1"/>
            <a:r>
              <a:rPr lang="en-US" sz="3200" dirty="0"/>
              <a:t>	CSRS	  		868				0.48%</a:t>
            </a:r>
          </a:p>
          <a:p>
            <a:pPr lvl="1"/>
            <a:r>
              <a:rPr lang="en-US" sz="3200" dirty="0"/>
              <a:t>	Total	 		179,770</a:t>
            </a:r>
          </a:p>
        </p:txBody>
      </p:sp>
      <p:sp>
        <p:nvSpPr>
          <p:cNvPr id="4" name="Slide Number Placeholder 3">
            <a:extLst>
              <a:ext uri="{FF2B5EF4-FFF2-40B4-BE49-F238E27FC236}">
                <a16:creationId xmlns:a16="http://schemas.microsoft.com/office/drawing/2014/main" id="{27D46D5B-D343-C242-F772-16FF0706F49F}"/>
              </a:ext>
            </a:extLst>
          </p:cNvPr>
          <p:cNvSpPr>
            <a:spLocks noGrp="1"/>
          </p:cNvSpPr>
          <p:nvPr>
            <p:ph type="sldNum" sz="quarter" idx="12"/>
          </p:nvPr>
        </p:nvSpPr>
        <p:spPr/>
        <p:txBody>
          <a:bodyPr/>
          <a:lstStyle/>
          <a:p>
            <a:fld id="{2DEA1BFF-5034-4F1A-B5F9-11EA113F3039}" type="slidenum">
              <a:rPr lang="en-US" smtClean="0"/>
              <a:t>5</a:t>
            </a:fld>
            <a:endParaRPr lang="en-US"/>
          </a:p>
        </p:txBody>
      </p:sp>
      <p:pic>
        <p:nvPicPr>
          <p:cNvPr id="1026" name="Picture 2" descr="7 Graphs Commonly Used in Statistics">
            <a:extLst>
              <a:ext uri="{FF2B5EF4-FFF2-40B4-BE49-F238E27FC236}">
                <a16:creationId xmlns:a16="http://schemas.microsoft.com/office/drawing/2014/main" id="{9098784C-7EB6-4305-9F77-4EC7DC2FA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23" y="3214554"/>
            <a:ext cx="2628900" cy="17430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118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EA54-97B1-370E-4F3F-52A518B00807}"/>
              </a:ext>
            </a:extLst>
          </p:cNvPr>
          <p:cNvSpPr>
            <a:spLocks noGrp="1"/>
          </p:cNvSpPr>
          <p:nvPr>
            <p:ph type="title"/>
          </p:nvPr>
        </p:nvSpPr>
        <p:spPr>
          <a:xfrm>
            <a:off x="4327451" y="190500"/>
            <a:ext cx="7175572" cy="1752599"/>
          </a:xfrm>
        </p:spPr>
        <p:txBody>
          <a:bodyPr/>
          <a:lstStyle/>
          <a:p>
            <a:r>
              <a:rPr lang="en-US" dirty="0"/>
              <a:t>Eligibility</a:t>
            </a:r>
          </a:p>
        </p:txBody>
      </p:sp>
      <p:graphicFrame>
        <p:nvGraphicFramePr>
          <p:cNvPr id="4" name="Table 4">
            <a:extLst>
              <a:ext uri="{FF2B5EF4-FFF2-40B4-BE49-F238E27FC236}">
                <a16:creationId xmlns:a16="http://schemas.microsoft.com/office/drawing/2014/main" id="{A1EBC9DF-8CF3-1D43-B9B2-8D0782B13885}"/>
              </a:ext>
            </a:extLst>
          </p:cNvPr>
          <p:cNvGraphicFramePr>
            <a:graphicFrameLocks noGrp="1"/>
          </p:cNvGraphicFramePr>
          <p:nvPr>
            <p:ph idx="1"/>
            <p:extLst>
              <p:ext uri="{D42A27DB-BD31-4B8C-83A1-F6EECF244321}">
                <p14:modId xmlns:p14="http://schemas.microsoft.com/office/powerpoint/2010/main" val="3979970486"/>
              </p:ext>
            </p:extLst>
          </p:nvPr>
        </p:nvGraphicFramePr>
        <p:xfrm>
          <a:off x="2302015" y="3366312"/>
          <a:ext cx="8262802" cy="241084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4131401">
                  <a:extLst>
                    <a:ext uri="{9D8B030D-6E8A-4147-A177-3AD203B41FA5}">
                      <a16:colId xmlns:a16="http://schemas.microsoft.com/office/drawing/2014/main" val="996352290"/>
                    </a:ext>
                  </a:extLst>
                </a:gridCol>
                <a:gridCol w="4131401">
                  <a:extLst>
                    <a:ext uri="{9D8B030D-6E8A-4147-A177-3AD203B41FA5}">
                      <a16:colId xmlns:a16="http://schemas.microsoft.com/office/drawing/2014/main" val="1582248385"/>
                    </a:ext>
                  </a:extLst>
                </a:gridCol>
              </a:tblGrid>
              <a:tr h="602710">
                <a:tc>
                  <a:txBody>
                    <a:bodyPr/>
                    <a:lstStyle/>
                    <a:p>
                      <a:r>
                        <a:rPr lang="en-US" sz="2400" dirty="0"/>
                        <a:t>Age</a:t>
                      </a:r>
                    </a:p>
                  </a:txBody>
                  <a:tcPr anchor="ctr"/>
                </a:tc>
                <a:tc>
                  <a:txBody>
                    <a:bodyPr/>
                    <a:lstStyle/>
                    <a:p>
                      <a:r>
                        <a:rPr lang="en-US" sz="2400" dirty="0"/>
                        <a:t>Service</a:t>
                      </a:r>
                    </a:p>
                  </a:txBody>
                  <a:tcPr anchor="ctr"/>
                </a:tc>
                <a:extLst>
                  <a:ext uri="{0D108BD9-81ED-4DB2-BD59-A6C34878D82A}">
                    <a16:rowId xmlns:a16="http://schemas.microsoft.com/office/drawing/2014/main" val="880398147"/>
                  </a:ext>
                </a:extLst>
              </a:tr>
              <a:tr h="602710">
                <a:tc>
                  <a:txBody>
                    <a:bodyPr/>
                    <a:lstStyle/>
                    <a:p>
                      <a:r>
                        <a:rPr lang="en-US" sz="2400" dirty="0"/>
                        <a:t>55</a:t>
                      </a:r>
                    </a:p>
                  </a:txBody>
                  <a:tcPr anchor="ctr"/>
                </a:tc>
                <a:tc>
                  <a:txBody>
                    <a:bodyPr/>
                    <a:lstStyle/>
                    <a:p>
                      <a:r>
                        <a:rPr lang="en-US" sz="2400" dirty="0"/>
                        <a:t>30 years</a:t>
                      </a:r>
                    </a:p>
                  </a:txBody>
                  <a:tcPr anchor="ctr"/>
                </a:tc>
                <a:extLst>
                  <a:ext uri="{0D108BD9-81ED-4DB2-BD59-A6C34878D82A}">
                    <a16:rowId xmlns:a16="http://schemas.microsoft.com/office/drawing/2014/main" val="761973454"/>
                  </a:ext>
                </a:extLst>
              </a:tr>
              <a:tr h="602710">
                <a:tc>
                  <a:txBody>
                    <a:bodyPr/>
                    <a:lstStyle/>
                    <a:p>
                      <a:r>
                        <a:rPr lang="en-US" sz="2400" dirty="0"/>
                        <a:t>60</a:t>
                      </a:r>
                    </a:p>
                  </a:txBody>
                  <a:tcPr anchor="ctr"/>
                </a:tc>
                <a:tc>
                  <a:txBody>
                    <a:bodyPr/>
                    <a:lstStyle/>
                    <a:p>
                      <a:r>
                        <a:rPr lang="en-US" sz="2400" dirty="0"/>
                        <a:t>20 years</a:t>
                      </a:r>
                    </a:p>
                  </a:txBody>
                  <a:tcPr anchor="ctr"/>
                </a:tc>
                <a:extLst>
                  <a:ext uri="{0D108BD9-81ED-4DB2-BD59-A6C34878D82A}">
                    <a16:rowId xmlns:a16="http://schemas.microsoft.com/office/drawing/2014/main" val="1869798257"/>
                  </a:ext>
                </a:extLst>
              </a:tr>
              <a:tr h="602710">
                <a:tc>
                  <a:txBody>
                    <a:bodyPr/>
                    <a:lstStyle/>
                    <a:p>
                      <a:r>
                        <a:rPr lang="en-US" sz="2400" dirty="0"/>
                        <a:t>62</a:t>
                      </a:r>
                    </a:p>
                  </a:txBody>
                  <a:tcPr anchor="ctr"/>
                </a:tc>
                <a:tc>
                  <a:txBody>
                    <a:bodyPr/>
                    <a:lstStyle/>
                    <a:p>
                      <a:r>
                        <a:rPr lang="en-US" sz="2400" dirty="0"/>
                        <a:t>5 years</a:t>
                      </a:r>
                    </a:p>
                  </a:txBody>
                  <a:tcPr anchor="ctr"/>
                </a:tc>
                <a:extLst>
                  <a:ext uri="{0D108BD9-81ED-4DB2-BD59-A6C34878D82A}">
                    <a16:rowId xmlns:a16="http://schemas.microsoft.com/office/drawing/2014/main" val="165947132"/>
                  </a:ext>
                </a:extLst>
              </a:tr>
            </a:tbl>
          </a:graphicData>
        </a:graphic>
      </p:graphicFrame>
      <p:sp>
        <p:nvSpPr>
          <p:cNvPr id="3" name="Slide Number Placeholder 2">
            <a:extLst>
              <a:ext uri="{FF2B5EF4-FFF2-40B4-BE49-F238E27FC236}">
                <a16:creationId xmlns:a16="http://schemas.microsoft.com/office/drawing/2014/main" id="{43683C68-2072-33A9-3EE5-2591F8D1A73F}"/>
              </a:ext>
            </a:extLst>
          </p:cNvPr>
          <p:cNvSpPr>
            <a:spLocks noGrp="1"/>
          </p:cNvSpPr>
          <p:nvPr>
            <p:ph type="sldNum" sz="quarter" idx="12"/>
          </p:nvPr>
        </p:nvSpPr>
        <p:spPr/>
        <p:txBody>
          <a:bodyPr/>
          <a:lstStyle/>
          <a:p>
            <a:fld id="{2DEA1BFF-5034-4F1A-B5F9-11EA113F3039}" type="slidenum">
              <a:rPr lang="en-US" smtClean="0"/>
              <a:t>50</a:t>
            </a:fld>
            <a:endParaRPr lang="en-US"/>
          </a:p>
        </p:txBody>
      </p:sp>
      <p:pic>
        <p:nvPicPr>
          <p:cNvPr id="6" name="Picture 5">
            <a:extLst>
              <a:ext uri="{FF2B5EF4-FFF2-40B4-BE49-F238E27FC236}">
                <a16:creationId xmlns:a16="http://schemas.microsoft.com/office/drawing/2014/main" id="{07776F8C-FEB2-34AF-8ED4-5508A30847EF}"/>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
        <p:nvSpPr>
          <p:cNvPr id="5" name="Content Placeholder 2">
            <a:extLst>
              <a:ext uri="{FF2B5EF4-FFF2-40B4-BE49-F238E27FC236}">
                <a16:creationId xmlns:a16="http://schemas.microsoft.com/office/drawing/2014/main" id="{B4BE362D-A9D7-C41B-0BED-CE52284F0262}"/>
              </a:ext>
            </a:extLst>
          </p:cNvPr>
          <p:cNvSpPr txBox="1">
            <a:spLocks/>
          </p:cNvSpPr>
          <p:nvPr/>
        </p:nvSpPr>
        <p:spPr>
          <a:xfrm>
            <a:off x="2533993" y="1943099"/>
            <a:ext cx="7659689" cy="16943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sz="3200" dirty="0"/>
              <a:t>Immediate retirement eligibility:</a:t>
            </a:r>
          </a:p>
        </p:txBody>
      </p:sp>
    </p:spTree>
    <p:extLst>
      <p:ext uri="{BB962C8B-B14F-4D97-AF65-F5344CB8AC3E}">
        <p14:creationId xmlns:p14="http://schemas.microsoft.com/office/powerpoint/2010/main" val="3365204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0083-0BD7-C0DD-4BF7-27B8E0B291E9}"/>
              </a:ext>
            </a:extLst>
          </p:cNvPr>
          <p:cNvSpPr>
            <a:spLocks noGrp="1"/>
          </p:cNvSpPr>
          <p:nvPr>
            <p:ph type="title"/>
          </p:nvPr>
        </p:nvSpPr>
        <p:spPr>
          <a:xfrm>
            <a:off x="4253023" y="190500"/>
            <a:ext cx="7250000" cy="1752599"/>
          </a:xfrm>
        </p:spPr>
        <p:txBody>
          <a:bodyPr/>
          <a:lstStyle/>
          <a:p>
            <a:r>
              <a:rPr lang="en-US" dirty="0"/>
              <a:t>Creditable Service</a:t>
            </a:r>
          </a:p>
        </p:txBody>
      </p:sp>
      <p:sp>
        <p:nvSpPr>
          <p:cNvPr id="3" name="Content Placeholder 2">
            <a:extLst>
              <a:ext uri="{FF2B5EF4-FFF2-40B4-BE49-F238E27FC236}">
                <a16:creationId xmlns:a16="http://schemas.microsoft.com/office/drawing/2014/main" id="{6979333B-F7FB-1835-7948-BAC24D4AE3A2}"/>
              </a:ext>
            </a:extLst>
          </p:cNvPr>
          <p:cNvSpPr>
            <a:spLocks noGrp="1"/>
          </p:cNvSpPr>
          <p:nvPr>
            <p:ph idx="1"/>
          </p:nvPr>
        </p:nvSpPr>
        <p:spPr/>
        <p:txBody>
          <a:bodyPr>
            <a:normAutofit/>
          </a:bodyPr>
          <a:lstStyle/>
          <a:p>
            <a:r>
              <a:rPr lang="en-US" sz="3200" dirty="0"/>
              <a:t>In determining </a:t>
            </a:r>
            <a:r>
              <a:rPr lang="en-US" sz="3200" u="sng" dirty="0"/>
              <a:t>eligibility</a:t>
            </a:r>
            <a:r>
              <a:rPr lang="en-US" sz="3200" dirty="0"/>
              <a:t> to retire, part-time service is creditable to the same extent as full-time service </a:t>
            </a:r>
          </a:p>
          <a:p>
            <a:r>
              <a:rPr lang="en-US" sz="3200" dirty="0"/>
              <a:t>Part-time service for annuity </a:t>
            </a:r>
            <a:r>
              <a:rPr lang="en-US" sz="3200" u="sng" dirty="0"/>
              <a:t>calculation</a:t>
            </a:r>
            <a:r>
              <a:rPr lang="en-US" sz="3200" dirty="0"/>
              <a:t>:</a:t>
            </a:r>
          </a:p>
          <a:p>
            <a:pPr lvl="1"/>
            <a:r>
              <a:rPr lang="en-US" sz="2800" dirty="0"/>
              <a:t>Prior to 4/7/86 is treated same as full-time</a:t>
            </a:r>
          </a:p>
          <a:p>
            <a:pPr lvl="1"/>
            <a:r>
              <a:rPr lang="en-US" sz="2800" dirty="0"/>
              <a:t>On and after 4/7/86 is prorated</a:t>
            </a:r>
          </a:p>
        </p:txBody>
      </p:sp>
      <p:sp>
        <p:nvSpPr>
          <p:cNvPr id="4" name="Slide Number Placeholder 3">
            <a:extLst>
              <a:ext uri="{FF2B5EF4-FFF2-40B4-BE49-F238E27FC236}">
                <a16:creationId xmlns:a16="http://schemas.microsoft.com/office/drawing/2014/main" id="{C719CADD-EA56-2A16-AC0B-5F99FD245716}"/>
              </a:ext>
            </a:extLst>
          </p:cNvPr>
          <p:cNvSpPr>
            <a:spLocks noGrp="1"/>
          </p:cNvSpPr>
          <p:nvPr>
            <p:ph type="sldNum" sz="quarter" idx="12"/>
          </p:nvPr>
        </p:nvSpPr>
        <p:spPr/>
        <p:txBody>
          <a:bodyPr/>
          <a:lstStyle/>
          <a:p>
            <a:fld id="{2DEA1BFF-5034-4F1A-B5F9-11EA113F3039}" type="slidenum">
              <a:rPr lang="en-US" smtClean="0"/>
              <a:t>51</a:t>
            </a:fld>
            <a:endParaRPr lang="en-US"/>
          </a:p>
        </p:txBody>
      </p:sp>
      <p:pic>
        <p:nvPicPr>
          <p:cNvPr id="6" name="Picture 5">
            <a:extLst>
              <a:ext uri="{FF2B5EF4-FFF2-40B4-BE49-F238E27FC236}">
                <a16:creationId xmlns:a16="http://schemas.microsoft.com/office/drawing/2014/main" id="{6D5C6E67-1B1D-B47D-110B-D1C0F2D059E8}"/>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0838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a:xfrm>
            <a:off x="4295553" y="190500"/>
            <a:ext cx="7207470" cy="1752599"/>
          </a:xfrm>
        </p:spPr>
        <p:txBody>
          <a:bodyPr/>
          <a:lstStyle/>
          <a:p>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p:txBody>
          <a:bodyPr>
            <a:normAutofit/>
          </a:bodyPr>
          <a:lstStyle/>
          <a:p>
            <a:r>
              <a:rPr lang="en-US" sz="3200" dirty="0"/>
              <a:t>Military Service prior to Jan. 1, 1957, is creditable for retirement eligibility and computation, without making deposit</a:t>
            </a:r>
          </a:p>
          <a:p>
            <a:r>
              <a:rPr lang="en-US" sz="3200" dirty="0"/>
              <a:t>Military Service on or after Jan. 1, 1957, may be creditable based on various factors, including whether deposit has been made prior to separation</a:t>
            </a:r>
          </a:p>
        </p:txBody>
      </p:sp>
      <p:sp>
        <p:nvSpPr>
          <p:cNvPr id="4" name="Slide Number Placeholder 3">
            <a:extLst>
              <a:ext uri="{FF2B5EF4-FFF2-40B4-BE49-F238E27FC236}">
                <a16:creationId xmlns:a16="http://schemas.microsoft.com/office/drawing/2014/main" id="{737CB98B-7CD2-78D0-55DD-5C50F089457E}"/>
              </a:ext>
            </a:extLst>
          </p:cNvPr>
          <p:cNvSpPr>
            <a:spLocks noGrp="1"/>
          </p:cNvSpPr>
          <p:nvPr>
            <p:ph type="sldNum" sz="quarter" idx="12"/>
          </p:nvPr>
        </p:nvSpPr>
        <p:spPr/>
        <p:txBody>
          <a:bodyPr/>
          <a:lstStyle/>
          <a:p>
            <a:fld id="{2DEA1BFF-5034-4F1A-B5F9-11EA113F3039}" type="slidenum">
              <a:rPr lang="en-US" smtClean="0"/>
              <a:t>52</a:t>
            </a:fld>
            <a:endParaRPr lang="en-US"/>
          </a:p>
        </p:txBody>
      </p:sp>
      <p:pic>
        <p:nvPicPr>
          <p:cNvPr id="6" name="Picture 5">
            <a:extLst>
              <a:ext uri="{FF2B5EF4-FFF2-40B4-BE49-F238E27FC236}">
                <a16:creationId xmlns:a16="http://schemas.microsoft.com/office/drawing/2014/main" id="{1989A50A-625C-A95B-4DA4-31542F4A7462}"/>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28069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a:xfrm>
            <a:off x="4157330" y="190500"/>
            <a:ext cx="7345693" cy="1752599"/>
          </a:xfrm>
        </p:spPr>
        <p:txBody>
          <a:bodyPr>
            <a:normAutofit/>
          </a:bodyPr>
          <a:lstStyle/>
          <a:p>
            <a:r>
              <a:rPr lang="en-US" sz="4000" dirty="0"/>
              <a:t>Post-1956 </a:t>
            </a:r>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p:txBody>
          <a:bodyPr>
            <a:normAutofit/>
          </a:bodyPr>
          <a:lstStyle/>
          <a:p>
            <a:r>
              <a:rPr lang="en-US" sz="3600" dirty="0"/>
              <a:t>If first employed under CSRS </a:t>
            </a:r>
            <a:r>
              <a:rPr lang="en-US" sz="3600" u="sng" dirty="0"/>
              <a:t>on or after</a:t>
            </a:r>
            <a:r>
              <a:rPr lang="en-US" sz="3600" dirty="0"/>
              <a:t> 10/01/82</a:t>
            </a:r>
          </a:p>
          <a:p>
            <a:pPr lvl="1"/>
            <a:r>
              <a:rPr lang="en-US" sz="3200" dirty="0"/>
              <a:t>must make deposit to obtain credit for eligibility and calculation</a:t>
            </a:r>
          </a:p>
        </p:txBody>
      </p:sp>
      <p:sp>
        <p:nvSpPr>
          <p:cNvPr id="4" name="Slide Number Placeholder 3">
            <a:extLst>
              <a:ext uri="{FF2B5EF4-FFF2-40B4-BE49-F238E27FC236}">
                <a16:creationId xmlns:a16="http://schemas.microsoft.com/office/drawing/2014/main" id="{758E72D3-7DDF-A10A-9788-63340E1EA15C}"/>
              </a:ext>
            </a:extLst>
          </p:cNvPr>
          <p:cNvSpPr>
            <a:spLocks noGrp="1"/>
          </p:cNvSpPr>
          <p:nvPr>
            <p:ph type="sldNum" sz="quarter" idx="12"/>
          </p:nvPr>
        </p:nvSpPr>
        <p:spPr/>
        <p:txBody>
          <a:bodyPr/>
          <a:lstStyle/>
          <a:p>
            <a:fld id="{2DEA1BFF-5034-4F1A-B5F9-11EA113F3039}" type="slidenum">
              <a:rPr lang="en-US" smtClean="0"/>
              <a:t>53</a:t>
            </a:fld>
            <a:endParaRPr lang="en-US"/>
          </a:p>
        </p:txBody>
      </p:sp>
      <p:pic>
        <p:nvPicPr>
          <p:cNvPr id="6" name="Picture 5">
            <a:extLst>
              <a:ext uri="{FF2B5EF4-FFF2-40B4-BE49-F238E27FC236}">
                <a16:creationId xmlns:a16="http://schemas.microsoft.com/office/drawing/2014/main" id="{252003E7-A9C4-82A0-DEA3-5F7A811197CE}"/>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24135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a:xfrm>
            <a:off x="1484310" y="2286001"/>
            <a:ext cx="10324831" cy="4327524"/>
          </a:xfrm>
        </p:spPr>
        <p:txBody>
          <a:bodyPr>
            <a:normAutofit fontScale="92500" lnSpcReduction="20000"/>
          </a:bodyPr>
          <a:lstStyle/>
          <a:p>
            <a:r>
              <a:rPr lang="en-US" sz="3200" dirty="0"/>
              <a:t>If first employed in a position covered by CSRS before 10/01/82:</a:t>
            </a:r>
          </a:p>
          <a:p>
            <a:pPr lvl="1"/>
            <a:r>
              <a:rPr lang="en-US" sz="2800" dirty="0"/>
              <a:t>If retiring prior to age 62, may receive credit without making deposit</a:t>
            </a:r>
          </a:p>
          <a:p>
            <a:pPr lvl="2"/>
            <a:r>
              <a:rPr lang="en-US" sz="2400" dirty="0"/>
              <a:t>If no deposit is made, annuity will be reduced at age 62, if the retiree is eligible for Social Security benefits; this is called “Catch 62”. If the retiree is not eligible for Social Security benefits at age 62, there is no reduction in annuity.</a:t>
            </a:r>
          </a:p>
          <a:p>
            <a:pPr lvl="1"/>
            <a:r>
              <a:rPr lang="en-US" sz="2800" dirty="0"/>
              <a:t>If retiring on or after age 62, can receive credit for purposes of annuity calculation if eligible for Social Security benefits only if deposit was made</a:t>
            </a:r>
          </a:p>
          <a:p>
            <a:pPr lvl="2"/>
            <a:r>
              <a:rPr lang="en-US" sz="2400" dirty="0"/>
              <a:t>The military service may be creditable for establishing eligibility to              retire  even if no deposit is made.</a:t>
            </a:r>
          </a:p>
        </p:txBody>
      </p:sp>
      <p:sp>
        <p:nvSpPr>
          <p:cNvPr id="4" name="Slide Number Placeholder 3">
            <a:extLst>
              <a:ext uri="{FF2B5EF4-FFF2-40B4-BE49-F238E27FC236}">
                <a16:creationId xmlns:a16="http://schemas.microsoft.com/office/drawing/2014/main" id="{758E72D3-7DDF-A10A-9788-63340E1EA15C}"/>
              </a:ext>
            </a:extLst>
          </p:cNvPr>
          <p:cNvSpPr>
            <a:spLocks noGrp="1"/>
          </p:cNvSpPr>
          <p:nvPr>
            <p:ph type="sldNum" sz="quarter" idx="12"/>
          </p:nvPr>
        </p:nvSpPr>
        <p:spPr/>
        <p:txBody>
          <a:bodyPr/>
          <a:lstStyle/>
          <a:p>
            <a:fld id="{2DEA1BFF-5034-4F1A-B5F9-11EA113F3039}" type="slidenum">
              <a:rPr lang="en-US" smtClean="0"/>
              <a:t>54</a:t>
            </a:fld>
            <a:endParaRPr lang="en-US"/>
          </a:p>
        </p:txBody>
      </p:sp>
      <p:pic>
        <p:nvPicPr>
          <p:cNvPr id="6" name="Picture 5">
            <a:extLst>
              <a:ext uri="{FF2B5EF4-FFF2-40B4-BE49-F238E27FC236}">
                <a16:creationId xmlns:a16="http://schemas.microsoft.com/office/drawing/2014/main" id="{222EAA24-1788-1220-7641-79688F336133}"/>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039B0C0A-3F52-64A9-5358-69A97BDF00FD}"/>
              </a:ext>
            </a:extLst>
          </p:cNvPr>
          <p:cNvSpPr txBox="1">
            <a:spLocks/>
          </p:cNvSpPr>
          <p:nvPr/>
        </p:nvSpPr>
        <p:spPr>
          <a:xfrm>
            <a:off x="4157330" y="190500"/>
            <a:ext cx="734569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Post-1956 Military Service</a:t>
            </a:r>
            <a:endParaRPr lang="en-US" dirty="0"/>
          </a:p>
        </p:txBody>
      </p:sp>
    </p:spTree>
    <p:extLst>
      <p:ext uri="{BB962C8B-B14F-4D97-AF65-F5344CB8AC3E}">
        <p14:creationId xmlns:p14="http://schemas.microsoft.com/office/powerpoint/2010/main" val="1938690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a:xfrm>
            <a:off x="4391247" y="190500"/>
            <a:ext cx="7111776" cy="1752599"/>
          </a:xfrm>
        </p:spPr>
        <p:txBody>
          <a:bodyPr/>
          <a:lstStyle/>
          <a:p>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a:xfrm>
            <a:off x="1484310" y="2219093"/>
            <a:ext cx="10018713" cy="4315522"/>
          </a:xfrm>
        </p:spPr>
        <p:txBody>
          <a:bodyPr>
            <a:normAutofit fontScale="85000" lnSpcReduction="10000"/>
          </a:bodyPr>
          <a:lstStyle/>
          <a:p>
            <a:r>
              <a:rPr lang="en-US" sz="3200" dirty="0"/>
              <a:t>Cost of deposit</a:t>
            </a:r>
          </a:p>
          <a:p>
            <a:pPr lvl="1"/>
            <a:r>
              <a:rPr lang="en-US" sz="2800" dirty="0"/>
              <a:t>Military deposit equals 7% of base military pay plus interest</a:t>
            </a:r>
          </a:p>
          <a:p>
            <a:pPr lvl="1"/>
            <a:r>
              <a:rPr lang="en-US" sz="2800" dirty="0"/>
              <a:t>Interest does not start to accrue for the first 2 years of civilian service</a:t>
            </a:r>
          </a:p>
          <a:p>
            <a:r>
              <a:rPr lang="en-US" sz="3200" u="sng" dirty="0"/>
              <a:t>Full deposit must be made to USPS prior to separation</a:t>
            </a:r>
          </a:p>
          <a:p>
            <a:r>
              <a:rPr lang="en-US" sz="3200" dirty="0"/>
              <a:t>Process:</a:t>
            </a:r>
          </a:p>
          <a:p>
            <a:pPr lvl="1"/>
            <a:r>
              <a:rPr lang="en-US" sz="2800" dirty="0"/>
              <a:t>Call USPS Shared Services (877) 477-3273 (option 5)</a:t>
            </a:r>
          </a:p>
          <a:p>
            <a:pPr lvl="1"/>
            <a:r>
              <a:rPr lang="en-US" sz="2800" dirty="0"/>
              <a:t>Complete and submit SF 2803 </a:t>
            </a:r>
            <a:r>
              <a:rPr lang="en-US" sz="2800" i="1" dirty="0"/>
              <a:t>Application to Make Deposit or Redeposit</a:t>
            </a:r>
          </a:p>
          <a:p>
            <a:pPr lvl="1"/>
            <a:r>
              <a:rPr lang="en-US" sz="2800" dirty="0"/>
              <a:t>Include DD 214 and military earnings statements</a:t>
            </a:r>
          </a:p>
        </p:txBody>
      </p:sp>
      <p:sp>
        <p:nvSpPr>
          <p:cNvPr id="4" name="Slide Number Placeholder 3">
            <a:extLst>
              <a:ext uri="{FF2B5EF4-FFF2-40B4-BE49-F238E27FC236}">
                <a16:creationId xmlns:a16="http://schemas.microsoft.com/office/drawing/2014/main" id="{EF55EA71-82E1-2DE6-C0E3-6221372EE3FC}"/>
              </a:ext>
            </a:extLst>
          </p:cNvPr>
          <p:cNvSpPr>
            <a:spLocks noGrp="1"/>
          </p:cNvSpPr>
          <p:nvPr>
            <p:ph type="sldNum" sz="quarter" idx="12"/>
          </p:nvPr>
        </p:nvSpPr>
        <p:spPr/>
        <p:txBody>
          <a:bodyPr/>
          <a:lstStyle/>
          <a:p>
            <a:fld id="{2DEA1BFF-5034-4F1A-B5F9-11EA113F3039}" type="slidenum">
              <a:rPr lang="en-US" smtClean="0"/>
              <a:t>55</a:t>
            </a:fld>
            <a:endParaRPr lang="en-US"/>
          </a:p>
        </p:txBody>
      </p:sp>
      <p:pic>
        <p:nvPicPr>
          <p:cNvPr id="6" name="Picture 5">
            <a:extLst>
              <a:ext uri="{FF2B5EF4-FFF2-40B4-BE49-F238E27FC236}">
                <a16:creationId xmlns:a16="http://schemas.microsoft.com/office/drawing/2014/main" id="{266D6BE1-19E3-39C4-5BF3-8B0EFE0E20AA}"/>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3788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CA2B-E7FC-C7A4-7F70-63CB99DD2ED4}"/>
              </a:ext>
            </a:extLst>
          </p:cNvPr>
          <p:cNvSpPr>
            <a:spLocks noGrp="1"/>
          </p:cNvSpPr>
          <p:nvPr>
            <p:ph type="title"/>
          </p:nvPr>
        </p:nvSpPr>
        <p:spPr>
          <a:xfrm>
            <a:off x="4221126" y="190500"/>
            <a:ext cx="7281897" cy="1752599"/>
          </a:xfrm>
        </p:spPr>
        <p:txBody>
          <a:bodyPr/>
          <a:lstStyle/>
          <a:p>
            <a:r>
              <a:rPr lang="en-US" dirty="0"/>
              <a:t>Crediting Non-Career Service</a:t>
            </a:r>
          </a:p>
        </p:txBody>
      </p:sp>
      <p:sp>
        <p:nvSpPr>
          <p:cNvPr id="3" name="Content Placeholder 2">
            <a:extLst>
              <a:ext uri="{FF2B5EF4-FFF2-40B4-BE49-F238E27FC236}">
                <a16:creationId xmlns:a16="http://schemas.microsoft.com/office/drawing/2014/main" id="{0F83F201-1463-0FB8-12B4-E59D550C8090}"/>
              </a:ext>
            </a:extLst>
          </p:cNvPr>
          <p:cNvSpPr>
            <a:spLocks noGrp="1"/>
          </p:cNvSpPr>
          <p:nvPr>
            <p:ph idx="1"/>
          </p:nvPr>
        </p:nvSpPr>
        <p:spPr>
          <a:xfrm>
            <a:off x="1484310" y="2110281"/>
            <a:ext cx="10018713" cy="4138119"/>
          </a:xfrm>
        </p:spPr>
        <p:txBody>
          <a:bodyPr>
            <a:normAutofit/>
          </a:bodyPr>
          <a:lstStyle/>
          <a:p>
            <a:r>
              <a:rPr lang="en-US" sz="3200" dirty="0"/>
              <a:t>Service prior to Oct. 1, 1982</a:t>
            </a:r>
          </a:p>
          <a:p>
            <a:pPr lvl="1"/>
            <a:r>
              <a:rPr lang="en-US" sz="2800" dirty="0"/>
              <a:t>Credited for eligibility and computation </a:t>
            </a:r>
          </a:p>
          <a:p>
            <a:pPr lvl="2"/>
            <a:r>
              <a:rPr lang="en-US" sz="2400" dirty="0"/>
              <a:t>but annuity reduced by 10% of amount of deposit due if deposit not made</a:t>
            </a:r>
          </a:p>
          <a:p>
            <a:r>
              <a:rPr lang="en-US" sz="3200" dirty="0"/>
              <a:t>Service on or after Oct. 1, 1982</a:t>
            </a:r>
          </a:p>
          <a:p>
            <a:pPr lvl="1"/>
            <a:r>
              <a:rPr lang="en-US" sz="2800" dirty="0"/>
              <a:t>Credited for eligibility automatically</a:t>
            </a:r>
          </a:p>
          <a:p>
            <a:pPr lvl="1"/>
            <a:r>
              <a:rPr lang="en-US" sz="2800" dirty="0"/>
              <a:t>Credited for computation only if deposit is made </a:t>
            </a:r>
          </a:p>
        </p:txBody>
      </p:sp>
      <p:sp>
        <p:nvSpPr>
          <p:cNvPr id="4" name="Slide Number Placeholder 3">
            <a:extLst>
              <a:ext uri="{FF2B5EF4-FFF2-40B4-BE49-F238E27FC236}">
                <a16:creationId xmlns:a16="http://schemas.microsoft.com/office/drawing/2014/main" id="{5969CE6F-04C5-F5F3-D009-0C9993DB9D62}"/>
              </a:ext>
            </a:extLst>
          </p:cNvPr>
          <p:cNvSpPr>
            <a:spLocks noGrp="1"/>
          </p:cNvSpPr>
          <p:nvPr>
            <p:ph type="sldNum" sz="quarter" idx="12"/>
          </p:nvPr>
        </p:nvSpPr>
        <p:spPr/>
        <p:txBody>
          <a:bodyPr/>
          <a:lstStyle/>
          <a:p>
            <a:fld id="{2DEA1BFF-5034-4F1A-B5F9-11EA113F3039}" type="slidenum">
              <a:rPr lang="en-US" smtClean="0"/>
              <a:t>56</a:t>
            </a:fld>
            <a:endParaRPr lang="en-US"/>
          </a:p>
        </p:txBody>
      </p:sp>
      <p:pic>
        <p:nvPicPr>
          <p:cNvPr id="6" name="Picture 5">
            <a:extLst>
              <a:ext uri="{FF2B5EF4-FFF2-40B4-BE49-F238E27FC236}">
                <a16:creationId xmlns:a16="http://schemas.microsoft.com/office/drawing/2014/main" id="{CF5768EF-4C87-2F82-89CD-CD06E7E9FF6F}"/>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7321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83F201-1463-0FB8-12B4-E59D550C8090}"/>
              </a:ext>
            </a:extLst>
          </p:cNvPr>
          <p:cNvSpPr>
            <a:spLocks noGrp="1"/>
          </p:cNvSpPr>
          <p:nvPr>
            <p:ph idx="1"/>
          </p:nvPr>
        </p:nvSpPr>
        <p:spPr>
          <a:xfrm>
            <a:off x="1633166" y="2057129"/>
            <a:ext cx="10018713" cy="4175127"/>
          </a:xfrm>
        </p:spPr>
        <p:txBody>
          <a:bodyPr>
            <a:normAutofit fontScale="92500" lnSpcReduction="10000"/>
          </a:bodyPr>
          <a:lstStyle/>
          <a:p>
            <a:r>
              <a:rPr lang="en-US" sz="3200" dirty="0"/>
              <a:t>Cost of deposit</a:t>
            </a:r>
          </a:p>
          <a:p>
            <a:pPr lvl="1"/>
            <a:r>
              <a:rPr lang="en-US" sz="2800" dirty="0"/>
              <a:t>Generally, 7% of the basic pay of the non-career service, plus interest</a:t>
            </a:r>
          </a:p>
          <a:p>
            <a:r>
              <a:rPr lang="en-US" sz="3200" dirty="0"/>
              <a:t>The process to make a deposit</a:t>
            </a:r>
          </a:p>
          <a:p>
            <a:pPr lvl="1"/>
            <a:r>
              <a:rPr lang="en-US" sz="2800" dirty="0"/>
              <a:t>Call USPS HRSSC (877) 477-3273 (option 5)</a:t>
            </a:r>
          </a:p>
          <a:p>
            <a:pPr lvl="1"/>
            <a:r>
              <a:rPr lang="en-US" sz="2800" dirty="0"/>
              <a:t>Complete SF 2803 </a:t>
            </a:r>
            <a:r>
              <a:rPr lang="en-US" sz="2800" i="1" dirty="0"/>
              <a:t>Application to Make Deposit or Redeposit</a:t>
            </a:r>
          </a:p>
          <a:p>
            <a:r>
              <a:rPr lang="en-US" sz="3200" dirty="0"/>
              <a:t>Deposit for non-career service can be made to USPS prior    to separation or directly to OPM after separation.</a:t>
            </a:r>
          </a:p>
        </p:txBody>
      </p:sp>
      <p:sp>
        <p:nvSpPr>
          <p:cNvPr id="5" name="Slide Number Placeholder 4">
            <a:extLst>
              <a:ext uri="{FF2B5EF4-FFF2-40B4-BE49-F238E27FC236}">
                <a16:creationId xmlns:a16="http://schemas.microsoft.com/office/drawing/2014/main" id="{2DA36BA9-9443-6ABC-1094-E576EA1FF526}"/>
              </a:ext>
            </a:extLst>
          </p:cNvPr>
          <p:cNvSpPr>
            <a:spLocks noGrp="1"/>
          </p:cNvSpPr>
          <p:nvPr>
            <p:ph type="sldNum" sz="quarter" idx="12"/>
          </p:nvPr>
        </p:nvSpPr>
        <p:spPr/>
        <p:txBody>
          <a:bodyPr/>
          <a:lstStyle/>
          <a:p>
            <a:fld id="{2DEA1BFF-5034-4F1A-B5F9-11EA113F3039}" type="slidenum">
              <a:rPr lang="en-US" smtClean="0"/>
              <a:t>57</a:t>
            </a:fld>
            <a:endParaRPr lang="en-US"/>
          </a:p>
        </p:txBody>
      </p:sp>
      <p:pic>
        <p:nvPicPr>
          <p:cNvPr id="6" name="Picture 5">
            <a:extLst>
              <a:ext uri="{FF2B5EF4-FFF2-40B4-BE49-F238E27FC236}">
                <a16:creationId xmlns:a16="http://schemas.microsoft.com/office/drawing/2014/main" id="{FA0951E0-F9DA-A6CD-6B44-F217935BC6CF}"/>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6A63D9D7-7B4D-5C25-FA05-D8CED04E0F73}"/>
              </a:ext>
            </a:extLst>
          </p:cNvPr>
          <p:cNvSpPr>
            <a:spLocks noGrp="1"/>
          </p:cNvSpPr>
          <p:nvPr>
            <p:ph type="title"/>
          </p:nvPr>
        </p:nvSpPr>
        <p:spPr>
          <a:xfrm>
            <a:off x="4221126" y="190500"/>
            <a:ext cx="7281897" cy="1752599"/>
          </a:xfrm>
        </p:spPr>
        <p:txBody>
          <a:bodyPr/>
          <a:lstStyle/>
          <a:p>
            <a:r>
              <a:rPr lang="en-US" dirty="0"/>
              <a:t>Crediting Non-Career Service</a:t>
            </a:r>
          </a:p>
        </p:txBody>
      </p:sp>
    </p:spTree>
    <p:extLst>
      <p:ext uri="{BB962C8B-B14F-4D97-AF65-F5344CB8AC3E}">
        <p14:creationId xmlns:p14="http://schemas.microsoft.com/office/powerpoint/2010/main" val="458005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E089-A8AF-61C5-BA08-E34922C5627A}"/>
              </a:ext>
            </a:extLst>
          </p:cNvPr>
          <p:cNvSpPr>
            <a:spLocks noGrp="1"/>
          </p:cNvSpPr>
          <p:nvPr>
            <p:ph type="title"/>
          </p:nvPr>
        </p:nvSpPr>
        <p:spPr>
          <a:xfrm>
            <a:off x="4284921" y="190500"/>
            <a:ext cx="7218102" cy="1752599"/>
          </a:xfrm>
        </p:spPr>
        <p:txBody>
          <a:bodyPr/>
          <a:lstStyle/>
          <a:p>
            <a:r>
              <a:rPr lang="en-US" dirty="0"/>
              <a:t>Annuity Calculation</a:t>
            </a:r>
          </a:p>
        </p:txBody>
      </p:sp>
      <p:sp>
        <p:nvSpPr>
          <p:cNvPr id="3" name="Content Placeholder 2">
            <a:extLst>
              <a:ext uri="{FF2B5EF4-FFF2-40B4-BE49-F238E27FC236}">
                <a16:creationId xmlns:a16="http://schemas.microsoft.com/office/drawing/2014/main" id="{3C2946DC-1E44-9119-94E9-033F2A0E892A}"/>
              </a:ext>
            </a:extLst>
          </p:cNvPr>
          <p:cNvSpPr>
            <a:spLocks noGrp="1"/>
          </p:cNvSpPr>
          <p:nvPr>
            <p:ph idx="1"/>
          </p:nvPr>
        </p:nvSpPr>
        <p:spPr>
          <a:xfrm>
            <a:off x="2251886" y="1696757"/>
            <a:ext cx="8531560" cy="4170374"/>
          </a:xfrm>
        </p:spPr>
        <p:txBody>
          <a:bodyPr>
            <a:normAutofit/>
          </a:bodyPr>
          <a:lstStyle/>
          <a:p>
            <a:r>
              <a:rPr lang="en-US" sz="3200" dirty="0"/>
              <a:t>High-3 Average Salary multiplied by:</a:t>
            </a:r>
          </a:p>
          <a:p>
            <a:pPr lvl="1"/>
            <a:r>
              <a:rPr lang="en-US" sz="2800" dirty="0"/>
              <a:t>1.5 % for each of the first 5 years</a:t>
            </a:r>
          </a:p>
          <a:p>
            <a:pPr lvl="1"/>
            <a:r>
              <a:rPr lang="en-US" sz="2800" b="1" dirty="0">
                <a:solidFill>
                  <a:srgbClr val="00B050"/>
                </a:solidFill>
              </a:rPr>
              <a:t>PLUS</a:t>
            </a:r>
            <a:r>
              <a:rPr lang="en-US" sz="2800" dirty="0"/>
              <a:t> 1.75% for the next 5 years</a:t>
            </a:r>
          </a:p>
          <a:p>
            <a:pPr lvl="1"/>
            <a:r>
              <a:rPr lang="en-US" sz="2800" b="1" dirty="0">
                <a:solidFill>
                  <a:srgbClr val="00B050"/>
                </a:solidFill>
              </a:rPr>
              <a:t>PLUS</a:t>
            </a:r>
            <a:r>
              <a:rPr lang="en-US" sz="2800" dirty="0"/>
              <a:t> 2% for each year over 10</a:t>
            </a:r>
          </a:p>
        </p:txBody>
      </p:sp>
      <p:sp>
        <p:nvSpPr>
          <p:cNvPr id="5" name="Slide Number Placeholder 4">
            <a:extLst>
              <a:ext uri="{FF2B5EF4-FFF2-40B4-BE49-F238E27FC236}">
                <a16:creationId xmlns:a16="http://schemas.microsoft.com/office/drawing/2014/main" id="{89ABF808-B08B-EE26-7B52-194FB9D79215}"/>
              </a:ext>
            </a:extLst>
          </p:cNvPr>
          <p:cNvSpPr>
            <a:spLocks noGrp="1"/>
          </p:cNvSpPr>
          <p:nvPr>
            <p:ph type="sldNum" sz="quarter" idx="12"/>
          </p:nvPr>
        </p:nvSpPr>
        <p:spPr/>
        <p:txBody>
          <a:bodyPr/>
          <a:lstStyle/>
          <a:p>
            <a:fld id="{2DEA1BFF-5034-4F1A-B5F9-11EA113F3039}" type="slidenum">
              <a:rPr lang="en-US" smtClean="0"/>
              <a:t>58</a:t>
            </a:fld>
            <a:endParaRPr lang="en-US"/>
          </a:p>
        </p:txBody>
      </p:sp>
      <p:pic>
        <p:nvPicPr>
          <p:cNvPr id="6" name="Picture 5">
            <a:extLst>
              <a:ext uri="{FF2B5EF4-FFF2-40B4-BE49-F238E27FC236}">
                <a16:creationId xmlns:a16="http://schemas.microsoft.com/office/drawing/2014/main" id="{A566F8FE-6CC0-9912-3A5C-1DF00398DF65}"/>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48881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373E7-FEF6-7734-DF0D-9CDB2D9F3081}"/>
              </a:ext>
            </a:extLst>
          </p:cNvPr>
          <p:cNvSpPr>
            <a:spLocks noGrp="1"/>
          </p:cNvSpPr>
          <p:nvPr>
            <p:ph idx="1"/>
          </p:nvPr>
        </p:nvSpPr>
        <p:spPr>
          <a:xfrm>
            <a:off x="1643798" y="2284227"/>
            <a:ext cx="10018713" cy="3678045"/>
          </a:xfrm>
        </p:spPr>
        <p:txBody>
          <a:bodyPr>
            <a:normAutofit/>
          </a:bodyPr>
          <a:lstStyle/>
          <a:p>
            <a:r>
              <a:rPr lang="en-US" sz="3200" dirty="0"/>
              <a:t>Maximum annuity is 80% of the high-3 average salary</a:t>
            </a:r>
          </a:p>
          <a:p>
            <a:pPr lvl="1"/>
            <a:r>
              <a:rPr lang="en-US" sz="2800" dirty="0"/>
              <a:t>Equivalent to 41 years and 11 months of service</a:t>
            </a:r>
          </a:p>
          <a:p>
            <a:r>
              <a:rPr lang="en-US" sz="3200" dirty="0"/>
              <a:t>Maximum of 80% can be exceeded with sick leave credit</a:t>
            </a:r>
          </a:p>
          <a:p>
            <a:r>
              <a:rPr lang="en-US" sz="3200" dirty="0"/>
              <a:t>Working beyond the maximum</a:t>
            </a:r>
          </a:p>
          <a:p>
            <a:pPr lvl="1"/>
            <a:r>
              <a:rPr lang="en-US" sz="2800" dirty="0"/>
              <a:t>Employee continues to make CSRS contributions, but they will be returned with interest after separation</a:t>
            </a:r>
          </a:p>
        </p:txBody>
      </p:sp>
      <p:sp>
        <p:nvSpPr>
          <p:cNvPr id="5" name="Slide Number Placeholder 4">
            <a:extLst>
              <a:ext uri="{FF2B5EF4-FFF2-40B4-BE49-F238E27FC236}">
                <a16:creationId xmlns:a16="http://schemas.microsoft.com/office/drawing/2014/main" id="{08B34CA5-625D-489C-1FD0-DCFC7ABD514D}"/>
              </a:ext>
            </a:extLst>
          </p:cNvPr>
          <p:cNvSpPr>
            <a:spLocks noGrp="1"/>
          </p:cNvSpPr>
          <p:nvPr>
            <p:ph type="sldNum" sz="quarter" idx="12"/>
          </p:nvPr>
        </p:nvSpPr>
        <p:spPr/>
        <p:txBody>
          <a:bodyPr/>
          <a:lstStyle/>
          <a:p>
            <a:fld id="{2DEA1BFF-5034-4F1A-B5F9-11EA113F3039}" type="slidenum">
              <a:rPr lang="en-US" smtClean="0"/>
              <a:t>59</a:t>
            </a:fld>
            <a:endParaRPr lang="en-US"/>
          </a:p>
        </p:txBody>
      </p:sp>
      <p:pic>
        <p:nvPicPr>
          <p:cNvPr id="6" name="Picture 5">
            <a:extLst>
              <a:ext uri="{FF2B5EF4-FFF2-40B4-BE49-F238E27FC236}">
                <a16:creationId xmlns:a16="http://schemas.microsoft.com/office/drawing/2014/main" id="{490F8124-A69A-7559-D760-71359A3C5FCB}"/>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55371D72-6928-9DEA-8CF5-3BA50C15704D}"/>
              </a:ext>
            </a:extLst>
          </p:cNvPr>
          <p:cNvSpPr>
            <a:spLocks noGrp="1"/>
          </p:cNvSpPr>
          <p:nvPr>
            <p:ph type="title"/>
          </p:nvPr>
        </p:nvSpPr>
        <p:spPr>
          <a:xfrm>
            <a:off x="4284921" y="190500"/>
            <a:ext cx="7218102" cy="1752599"/>
          </a:xfrm>
        </p:spPr>
        <p:txBody>
          <a:bodyPr/>
          <a:lstStyle/>
          <a:p>
            <a:r>
              <a:rPr lang="en-US" dirty="0"/>
              <a:t>Annuity Calculation</a:t>
            </a:r>
          </a:p>
        </p:txBody>
      </p:sp>
    </p:spTree>
    <p:extLst>
      <p:ext uri="{BB962C8B-B14F-4D97-AF65-F5344CB8AC3E}">
        <p14:creationId xmlns:p14="http://schemas.microsoft.com/office/powerpoint/2010/main" val="397082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a:xfrm>
            <a:off x="4199860" y="190500"/>
            <a:ext cx="7303163" cy="1752599"/>
          </a:xfrm>
        </p:spPr>
        <p:txBody>
          <a:bodyPr anchor="ctr" anchorCtr="0"/>
          <a:lstStyle/>
          <a:p>
            <a:r>
              <a:rPr lang="en-US" dirty="0"/>
              <a:t>Cost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1403499"/>
            <a:ext cx="10018713" cy="4844902"/>
          </a:xfrm>
        </p:spPr>
        <p:txBody>
          <a:bodyPr>
            <a:normAutofit/>
          </a:bodyPr>
          <a:lstStyle/>
          <a:p>
            <a:r>
              <a:rPr lang="en-US" sz="3200" dirty="0"/>
              <a:t>FERS is funded through employer and employee contributions. Employee contributes:</a:t>
            </a:r>
          </a:p>
          <a:p>
            <a:pPr lvl="1"/>
            <a:r>
              <a:rPr lang="en-US" sz="2800" dirty="0"/>
              <a:t>FERS – Hired before Jan.1 2013 – 0.8% </a:t>
            </a:r>
          </a:p>
          <a:p>
            <a:pPr lvl="1"/>
            <a:r>
              <a:rPr lang="en-US" sz="2800" dirty="0"/>
              <a:t>FERS RAE (Revised Annuity Employees) – Hired in 2013 – 3.1%</a:t>
            </a:r>
          </a:p>
          <a:p>
            <a:pPr lvl="1"/>
            <a:r>
              <a:rPr lang="en-US" sz="2800" dirty="0"/>
              <a:t>FERS FRAE (Further Revised Annuity Employees) – Hired 2014 or later – 4.4%</a:t>
            </a:r>
          </a:p>
        </p:txBody>
      </p:sp>
      <p:sp>
        <p:nvSpPr>
          <p:cNvPr id="5" name="Slide Number Placeholder 4">
            <a:extLst>
              <a:ext uri="{FF2B5EF4-FFF2-40B4-BE49-F238E27FC236}">
                <a16:creationId xmlns:a16="http://schemas.microsoft.com/office/drawing/2014/main" id="{A426C2EB-2D4D-A03A-6CBA-C4091A0CEDDB}"/>
              </a:ext>
            </a:extLst>
          </p:cNvPr>
          <p:cNvSpPr>
            <a:spLocks noGrp="1"/>
          </p:cNvSpPr>
          <p:nvPr>
            <p:ph type="sldNum" sz="quarter" idx="12"/>
          </p:nvPr>
        </p:nvSpPr>
        <p:spPr/>
        <p:txBody>
          <a:bodyPr/>
          <a:lstStyle/>
          <a:p>
            <a:fld id="{2DEA1BFF-5034-4F1A-B5F9-11EA113F3039}" type="slidenum">
              <a:rPr lang="en-US" smtClean="0"/>
              <a:t>6</a:t>
            </a:fld>
            <a:endParaRPr lang="en-US"/>
          </a:p>
        </p:txBody>
      </p:sp>
      <p:pic>
        <p:nvPicPr>
          <p:cNvPr id="8" name="Picture 7">
            <a:extLst>
              <a:ext uri="{FF2B5EF4-FFF2-40B4-BE49-F238E27FC236}">
                <a16:creationId xmlns:a16="http://schemas.microsoft.com/office/drawing/2014/main" id="{77F78C12-962D-4A68-797A-92788E69F69B}"/>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2299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87F5-EE61-EA6A-0F3A-5822C866DF48}"/>
              </a:ext>
            </a:extLst>
          </p:cNvPr>
          <p:cNvSpPr>
            <a:spLocks noGrp="1"/>
          </p:cNvSpPr>
          <p:nvPr>
            <p:ph type="title"/>
          </p:nvPr>
        </p:nvSpPr>
        <p:spPr>
          <a:xfrm>
            <a:off x="4316819" y="190500"/>
            <a:ext cx="7186204" cy="1752599"/>
          </a:xfrm>
        </p:spPr>
        <p:txBody>
          <a:bodyPr/>
          <a:lstStyle/>
          <a:p>
            <a:r>
              <a:rPr lang="en-US" dirty="0"/>
              <a:t>Survivor Annuity</a:t>
            </a:r>
          </a:p>
        </p:txBody>
      </p:sp>
      <p:sp>
        <p:nvSpPr>
          <p:cNvPr id="3" name="Content Placeholder 2">
            <a:extLst>
              <a:ext uri="{FF2B5EF4-FFF2-40B4-BE49-F238E27FC236}">
                <a16:creationId xmlns:a16="http://schemas.microsoft.com/office/drawing/2014/main" id="{95A0DEF3-2592-25A9-1A9D-AD979BB9CA69}"/>
              </a:ext>
            </a:extLst>
          </p:cNvPr>
          <p:cNvSpPr>
            <a:spLocks noGrp="1"/>
          </p:cNvSpPr>
          <p:nvPr>
            <p:ph idx="1"/>
          </p:nvPr>
        </p:nvSpPr>
        <p:spPr>
          <a:xfrm>
            <a:off x="2143530" y="2137812"/>
            <a:ext cx="9467546" cy="3729319"/>
          </a:xfrm>
        </p:spPr>
        <p:txBody>
          <a:bodyPr>
            <a:normAutofit fontScale="92500" lnSpcReduction="10000"/>
          </a:bodyPr>
          <a:lstStyle/>
          <a:p>
            <a:r>
              <a:rPr lang="en-US" sz="3200" dirty="0"/>
              <a:t>Full survivor annuity – 55% benefit</a:t>
            </a:r>
          </a:p>
          <a:p>
            <a:r>
              <a:rPr lang="en-US" sz="3200" dirty="0"/>
              <a:t>Partial survivor annuity – can elect a base less than a full survivor annuity, even one as low as $1 and that will keep the surviving spouse eligible to continue health benefits</a:t>
            </a:r>
          </a:p>
          <a:p>
            <a:r>
              <a:rPr lang="en-US" sz="3200" dirty="0"/>
              <a:t>Cost depends on the base elected:</a:t>
            </a:r>
          </a:p>
          <a:p>
            <a:pPr lvl="1"/>
            <a:r>
              <a:rPr lang="en-US" sz="2800" dirty="0"/>
              <a:t>2.5% of the first $3,600 of the base </a:t>
            </a:r>
          </a:p>
          <a:p>
            <a:pPr lvl="1"/>
            <a:r>
              <a:rPr lang="en-US" sz="2800" dirty="0"/>
              <a:t>10% of the amount in excess of $3,600</a:t>
            </a:r>
          </a:p>
        </p:txBody>
      </p:sp>
      <p:sp>
        <p:nvSpPr>
          <p:cNvPr id="5" name="Slide Number Placeholder 4">
            <a:extLst>
              <a:ext uri="{FF2B5EF4-FFF2-40B4-BE49-F238E27FC236}">
                <a16:creationId xmlns:a16="http://schemas.microsoft.com/office/drawing/2014/main" id="{41868FF7-5439-F93E-D9F0-EE035BCAF87E}"/>
              </a:ext>
            </a:extLst>
          </p:cNvPr>
          <p:cNvSpPr>
            <a:spLocks noGrp="1"/>
          </p:cNvSpPr>
          <p:nvPr>
            <p:ph type="sldNum" sz="quarter" idx="12"/>
          </p:nvPr>
        </p:nvSpPr>
        <p:spPr/>
        <p:txBody>
          <a:bodyPr/>
          <a:lstStyle/>
          <a:p>
            <a:fld id="{2DEA1BFF-5034-4F1A-B5F9-11EA113F3039}" type="slidenum">
              <a:rPr lang="en-US" smtClean="0"/>
              <a:t>60</a:t>
            </a:fld>
            <a:endParaRPr lang="en-US"/>
          </a:p>
        </p:txBody>
      </p:sp>
      <p:pic>
        <p:nvPicPr>
          <p:cNvPr id="6" name="Picture 5">
            <a:extLst>
              <a:ext uri="{FF2B5EF4-FFF2-40B4-BE49-F238E27FC236}">
                <a16:creationId xmlns:a16="http://schemas.microsoft.com/office/drawing/2014/main" id="{E3715408-6906-2DFB-C8BA-EB3D70E63F20}"/>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28695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2F63-CEF3-E416-9B23-387BD808CDBF}"/>
              </a:ext>
            </a:extLst>
          </p:cNvPr>
          <p:cNvSpPr>
            <a:spLocks noGrp="1"/>
          </p:cNvSpPr>
          <p:nvPr>
            <p:ph type="title"/>
          </p:nvPr>
        </p:nvSpPr>
        <p:spPr>
          <a:xfrm>
            <a:off x="4338084" y="190500"/>
            <a:ext cx="7164939" cy="1752599"/>
          </a:xfrm>
        </p:spPr>
        <p:txBody>
          <a:bodyPr/>
          <a:lstStyle/>
          <a:p>
            <a:r>
              <a:rPr lang="en-US" dirty="0"/>
              <a:t>Retirement Dates</a:t>
            </a:r>
          </a:p>
        </p:txBody>
      </p:sp>
      <p:sp>
        <p:nvSpPr>
          <p:cNvPr id="3" name="Content Placeholder 2">
            <a:extLst>
              <a:ext uri="{FF2B5EF4-FFF2-40B4-BE49-F238E27FC236}">
                <a16:creationId xmlns:a16="http://schemas.microsoft.com/office/drawing/2014/main" id="{583B3704-4098-32A2-CA9E-DB3A3276DD71}"/>
              </a:ext>
            </a:extLst>
          </p:cNvPr>
          <p:cNvSpPr>
            <a:spLocks noGrp="1"/>
          </p:cNvSpPr>
          <p:nvPr>
            <p:ph idx="1"/>
          </p:nvPr>
        </p:nvSpPr>
        <p:spPr>
          <a:xfrm>
            <a:off x="1484310" y="2438398"/>
            <a:ext cx="10018713" cy="3505201"/>
          </a:xfrm>
        </p:spPr>
        <p:txBody>
          <a:bodyPr>
            <a:normAutofit fontScale="92500" lnSpcReduction="20000"/>
          </a:bodyPr>
          <a:lstStyle/>
          <a:p>
            <a:r>
              <a:rPr lang="en-US" sz="3200" dirty="0"/>
              <a:t>Once you are eligible to retire, you have the absolute right to decide when to retire. There may be financial considerations:</a:t>
            </a:r>
          </a:p>
          <a:p>
            <a:r>
              <a:rPr lang="en-US" sz="3200" dirty="0"/>
              <a:t>Under CSRS you can retire on the last day of the month or one of the first three days of a month and annuity commences the following day. </a:t>
            </a:r>
          </a:p>
          <a:p>
            <a:r>
              <a:rPr lang="en-US" sz="3200" dirty="0"/>
              <a:t>Annual leave and sick leave are credited each pay period. </a:t>
            </a:r>
          </a:p>
          <a:p>
            <a:pPr lvl="1"/>
            <a:r>
              <a:rPr lang="en-US" sz="2800" u="sng" dirty="0"/>
              <a:t>Not prorated if not employed for an entire pay period</a:t>
            </a:r>
            <a:r>
              <a:rPr lang="en-US" sz="2800" dirty="0"/>
              <a:t>. That is why some decide to retire on the last day of a pay period.</a:t>
            </a:r>
          </a:p>
        </p:txBody>
      </p:sp>
      <p:sp>
        <p:nvSpPr>
          <p:cNvPr id="5" name="Slide Number Placeholder 4">
            <a:extLst>
              <a:ext uri="{FF2B5EF4-FFF2-40B4-BE49-F238E27FC236}">
                <a16:creationId xmlns:a16="http://schemas.microsoft.com/office/drawing/2014/main" id="{8096C347-ACF3-F950-1625-009AD94EC63F}"/>
              </a:ext>
            </a:extLst>
          </p:cNvPr>
          <p:cNvSpPr>
            <a:spLocks noGrp="1"/>
          </p:cNvSpPr>
          <p:nvPr>
            <p:ph type="sldNum" sz="quarter" idx="12"/>
          </p:nvPr>
        </p:nvSpPr>
        <p:spPr/>
        <p:txBody>
          <a:bodyPr/>
          <a:lstStyle/>
          <a:p>
            <a:fld id="{2DEA1BFF-5034-4F1A-B5F9-11EA113F3039}" type="slidenum">
              <a:rPr lang="en-US" smtClean="0"/>
              <a:t>61</a:t>
            </a:fld>
            <a:endParaRPr lang="en-US"/>
          </a:p>
        </p:txBody>
      </p:sp>
      <p:pic>
        <p:nvPicPr>
          <p:cNvPr id="6" name="Picture 5">
            <a:extLst>
              <a:ext uri="{FF2B5EF4-FFF2-40B4-BE49-F238E27FC236}">
                <a16:creationId xmlns:a16="http://schemas.microsoft.com/office/drawing/2014/main" id="{FE1138B5-6471-A78E-657C-C1338FF58030}"/>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34388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7A27-27BF-EF5A-19B1-F52141F8D5AA}"/>
              </a:ext>
            </a:extLst>
          </p:cNvPr>
          <p:cNvSpPr>
            <a:spLocks noGrp="1"/>
          </p:cNvSpPr>
          <p:nvPr>
            <p:ph type="title"/>
          </p:nvPr>
        </p:nvSpPr>
        <p:spPr>
          <a:xfrm>
            <a:off x="4295553" y="190500"/>
            <a:ext cx="7207470" cy="1752599"/>
          </a:xfrm>
        </p:spPr>
        <p:txBody>
          <a:bodyPr/>
          <a:lstStyle/>
          <a:p>
            <a:r>
              <a:rPr lang="en-US" dirty="0"/>
              <a:t>Cost-of-Living Adjustments</a:t>
            </a:r>
          </a:p>
        </p:txBody>
      </p:sp>
      <p:sp>
        <p:nvSpPr>
          <p:cNvPr id="3" name="Content Placeholder 2">
            <a:extLst>
              <a:ext uri="{FF2B5EF4-FFF2-40B4-BE49-F238E27FC236}">
                <a16:creationId xmlns:a16="http://schemas.microsoft.com/office/drawing/2014/main" id="{94BC5AB8-38A4-96EC-C457-F59C38186A42}"/>
              </a:ext>
            </a:extLst>
          </p:cNvPr>
          <p:cNvSpPr>
            <a:spLocks noGrp="1"/>
          </p:cNvSpPr>
          <p:nvPr>
            <p:ph idx="1"/>
          </p:nvPr>
        </p:nvSpPr>
        <p:spPr/>
        <p:txBody>
          <a:bodyPr>
            <a:normAutofit/>
          </a:bodyPr>
          <a:lstStyle/>
          <a:p>
            <a:r>
              <a:rPr lang="en-US" sz="3200" dirty="0"/>
              <a:t>Begins the first December after retirement</a:t>
            </a:r>
          </a:p>
          <a:p>
            <a:r>
              <a:rPr lang="en-US" sz="3200" dirty="0"/>
              <a:t>First COLA will be prorated</a:t>
            </a:r>
          </a:p>
          <a:p>
            <a:r>
              <a:rPr lang="en-US" sz="3200" dirty="0"/>
              <a:t>Equals the percent change in the Consumer Price Index (CPI-W)</a:t>
            </a:r>
          </a:p>
        </p:txBody>
      </p:sp>
      <p:sp>
        <p:nvSpPr>
          <p:cNvPr id="5" name="Slide Number Placeholder 4">
            <a:extLst>
              <a:ext uri="{FF2B5EF4-FFF2-40B4-BE49-F238E27FC236}">
                <a16:creationId xmlns:a16="http://schemas.microsoft.com/office/drawing/2014/main" id="{50D8DEAB-D97A-18CB-A377-73676CC4365E}"/>
              </a:ext>
            </a:extLst>
          </p:cNvPr>
          <p:cNvSpPr>
            <a:spLocks noGrp="1"/>
          </p:cNvSpPr>
          <p:nvPr>
            <p:ph type="sldNum" sz="quarter" idx="12"/>
          </p:nvPr>
        </p:nvSpPr>
        <p:spPr/>
        <p:txBody>
          <a:bodyPr/>
          <a:lstStyle/>
          <a:p>
            <a:fld id="{2DEA1BFF-5034-4F1A-B5F9-11EA113F3039}" type="slidenum">
              <a:rPr lang="en-US" smtClean="0"/>
              <a:t>62</a:t>
            </a:fld>
            <a:endParaRPr lang="en-US"/>
          </a:p>
        </p:txBody>
      </p:sp>
      <p:pic>
        <p:nvPicPr>
          <p:cNvPr id="6" name="Picture 5">
            <a:extLst>
              <a:ext uri="{FF2B5EF4-FFF2-40B4-BE49-F238E27FC236}">
                <a16:creationId xmlns:a16="http://schemas.microsoft.com/office/drawing/2014/main" id="{449D4094-B703-FCDA-09F6-948CD2FE2B56}"/>
              </a:ext>
            </a:extLst>
          </p:cNvPr>
          <p:cNvPicPr>
            <a:picLocks noChangeAspect="1"/>
          </p:cNvPicPr>
          <p:nvPr/>
        </p:nvPicPr>
        <p:blipFill>
          <a:blip r:embed="rId3"/>
          <a:stretch>
            <a:fillRect/>
          </a:stretch>
        </p:blipFill>
        <p:spPr>
          <a:xfrm>
            <a:off x="2362266" y="509027"/>
            <a:ext cx="1585834" cy="13354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00717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2252-3B6F-A82D-E582-C9FCB1BF91F4}"/>
              </a:ext>
            </a:extLst>
          </p:cNvPr>
          <p:cNvSpPr>
            <a:spLocks noGrp="1"/>
          </p:cNvSpPr>
          <p:nvPr>
            <p:ph type="title"/>
          </p:nvPr>
        </p:nvSpPr>
        <p:spPr>
          <a:xfrm>
            <a:off x="4089399" y="4078424"/>
            <a:ext cx="7413623" cy="1155427"/>
          </a:xfrm>
        </p:spPr>
        <p:txBody>
          <a:bodyPr vert="horz" lIns="91440" tIns="45720" rIns="91440" bIns="45720" rtlCol="0" anchor="b">
            <a:normAutofit/>
          </a:bodyPr>
          <a:lstStyle/>
          <a:p>
            <a:pPr algn="r"/>
            <a:r>
              <a:rPr lang="en-US" sz="6000" dirty="0"/>
              <a:t>Health Benefits</a:t>
            </a:r>
          </a:p>
        </p:txBody>
      </p:sp>
      <p:pic>
        <p:nvPicPr>
          <p:cNvPr id="4" name="Content Placeholder 3" descr="A building with flags in front&#10;&#10;Description automatically generated with low confidence">
            <a:extLst>
              <a:ext uri="{FF2B5EF4-FFF2-40B4-BE49-F238E27FC236}">
                <a16:creationId xmlns:a16="http://schemas.microsoft.com/office/drawing/2014/main" id="{1B0AED00-96C9-3238-A093-17FF61804A87}"/>
              </a:ext>
            </a:extLst>
          </p:cNvPr>
          <p:cNvPicPr>
            <a:picLocks noGrp="1" noChangeAspect="1"/>
          </p:cNvPicPr>
          <p:nvPr>
            <p:ph idx="1"/>
          </p:nvPr>
        </p:nvPicPr>
        <p:blipFill>
          <a:blip r:embed="rId3"/>
          <a:stretch>
            <a:fillRect/>
          </a:stretch>
        </p:blipFill>
        <p:spPr>
          <a:xfrm>
            <a:off x="1670541" y="989491"/>
            <a:ext cx="9552632" cy="3167839"/>
          </a:xfrm>
          <a:prstGeom prst="rect">
            <a:avLst/>
          </a:prstGeom>
          <a:effectLst>
            <a:outerShdw blurRad="63500" sx="102000" sy="102000" algn="ctr" rotWithShape="0">
              <a:prstClr val="black">
                <a:alpha val="40000"/>
              </a:prstClr>
            </a:outerShdw>
          </a:effectLst>
        </p:spPr>
      </p:pic>
      <p:sp>
        <p:nvSpPr>
          <p:cNvPr id="3" name="Slide Number Placeholder 2">
            <a:extLst>
              <a:ext uri="{FF2B5EF4-FFF2-40B4-BE49-F238E27FC236}">
                <a16:creationId xmlns:a16="http://schemas.microsoft.com/office/drawing/2014/main" id="{04C7A437-357E-CD5B-FB40-5DA31754F87F}"/>
              </a:ext>
            </a:extLst>
          </p:cNvPr>
          <p:cNvSpPr>
            <a:spLocks noGrp="1"/>
          </p:cNvSpPr>
          <p:nvPr>
            <p:ph type="sldNum" sz="quarter" idx="12"/>
          </p:nvPr>
        </p:nvSpPr>
        <p:spPr/>
        <p:txBody>
          <a:bodyPr/>
          <a:lstStyle/>
          <a:p>
            <a:fld id="{2DEA1BFF-5034-4F1A-B5F9-11EA113F3039}" type="slidenum">
              <a:rPr lang="en-US" smtClean="0"/>
              <a:t>63</a:t>
            </a:fld>
            <a:endParaRPr lang="en-US"/>
          </a:p>
        </p:txBody>
      </p:sp>
    </p:spTree>
    <p:extLst>
      <p:ext uri="{BB962C8B-B14F-4D97-AF65-F5344CB8AC3E}">
        <p14:creationId xmlns:p14="http://schemas.microsoft.com/office/powerpoint/2010/main" val="1345330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miling doctor examining smiling baby">
            <a:extLst>
              <a:ext uri="{FF2B5EF4-FFF2-40B4-BE49-F238E27FC236}">
                <a16:creationId xmlns:a16="http://schemas.microsoft.com/office/drawing/2014/main" id="{6531C590-FD82-7304-46FB-5C685625630D}"/>
              </a:ext>
            </a:extLst>
          </p:cNvPr>
          <p:cNvPicPr>
            <a:picLocks noChangeAspect="1"/>
          </p:cNvPicPr>
          <p:nvPr/>
        </p:nvPicPr>
        <p:blipFill>
          <a:blip r:embed="rId4">
            <a:extLst>
              <a:ext uri="{28A0092B-C50C-407E-A947-70E740481C1C}">
                <a14:useLocalDpi xmlns:a14="http://schemas.microsoft.com/office/drawing/2010/main" val="0"/>
              </a:ext>
            </a:extLst>
          </a:blip>
          <a:srcRect l="13356" r="35066"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5" name="Group 14">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16"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4A620C09-A1CE-A097-C7EB-921E6635ED1D}"/>
              </a:ext>
            </a:extLst>
          </p:cNvPr>
          <p:cNvSpPr>
            <a:spLocks noGrp="1"/>
          </p:cNvSpPr>
          <p:nvPr>
            <p:ph type="title"/>
          </p:nvPr>
        </p:nvSpPr>
        <p:spPr>
          <a:xfrm>
            <a:off x="972080" y="685800"/>
            <a:ext cx="5260680" cy="1752599"/>
          </a:xfrm>
        </p:spPr>
        <p:txBody>
          <a:bodyPr>
            <a:normAutofit/>
          </a:bodyPr>
          <a:lstStyle/>
          <a:p>
            <a:pPr algn="l"/>
            <a:r>
              <a:rPr lang="en-US" dirty="0"/>
              <a:t>Postal Service Health Benefits</a:t>
            </a:r>
            <a:endParaRPr lang="en-US"/>
          </a:p>
        </p:txBody>
      </p:sp>
      <p:sp>
        <p:nvSpPr>
          <p:cNvPr id="3" name="Content Placeholder 2">
            <a:extLst>
              <a:ext uri="{FF2B5EF4-FFF2-40B4-BE49-F238E27FC236}">
                <a16:creationId xmlns:a16="http://schemas.microsoft.com/office/drawing/2014/main" id="{D883B2E6-27E0-3D80-0641-13F8FDE29714}"/>
              </a:ext>
            </a:extLst>
          </p:cNvPr>
          <p:cNvSpPr>
            <a:spLocks noGrp="1"/>
          </p:cNvSpPr>
          <p:nvPr>
            <p:ph idx="1"/>
          </p:nvPr>
        </p:nvSpPr>
        <p:spPr>
          <a:xfrm>
            <a:off x="643468" y="2438399"/>
            <a:ext cx="5260680" cy="3352801"/>
          </a:xfrm>
        </p:spPr>
        <p:txBody>
          <a:bodyPr>
            <a:normAutofit/>
          </a:bodyPr>
          <a:lstStyle/>
          <a:p>
            <a:r>
              <a:rPr lang="en-US" dirty="0"/>
              <a:t>Information from the Office of Personnel Management</a:t>
            </a:r>
          </a:p>
          <a:p>
            <a:r>
              <a:rPr lang="en-US" dirty="0">
                <a:hlinkClick r:id="rId5">
                  <a:extLst>
                    <a:ext uri="{A12FA001-AC4F-418D-AE19-62706E023703}">
                      <ahyp:hlinkClr xmlns:ahyp="http://schemas.microsoft.com/office/drawing/2018/hyperlinkcolor" val="tx"/>
                    </a:ext>
                  </a:extLst>
                </a:hlinkClick>
              </a:rPr>
              <a:t>www.opm.gov</a:t>
            </a:r>
            <a:endParaRPr lang="en-US" dirty="0"/>
          </a:p>
          <a:p>
            <a:pPr lvl="1"/>
            <a:r>
              <a:rPr lang="en-US" sz="2400" dirty="0"/>
              <a:t>Plan brochures</a:t>
            </a:r>
          </a:p>
          <a:p>
            <a:pPr lvl="1"/>
            <a:r>
              <a:rPr lang="en-US" sz="2400" dirty="0"/>
              <a:t>Comparison tools</a:t>
            </a:r>
          </a:p>
          <a:p>
            <a:pPr lvl="1"/>
            <a:r>
              <a:rPr lang="en-US" sz="2400" dirty="0"/>
              <a:t>Questions &amp; Answers</a:t>
            </a:r>
          </a:p>
        </p:txBody>
      </p:sp>
      <p:sp>
        <p:nvSpPr>
          <p:cNvPr id="5" name="Slide Number Placeholder 4">
            <a:extLst>
              <a:ext uri="{FF2B5EF4-FFF2-40B4-BE49-F238E27FC236}">
                <a16:creationId xmlns:a16="http://schemas.microsoft.com/office/drawing/2014/main" id="{61610866-188A-7A6D-8C00-C80CCE59B0A5}"/>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a:solidFill>
                  <a:srgbClr val="FFFFFF"/>
                </a:solidFill>
              </a:rPr>
              <a:pPr>
                <a:spcAft>
                  <a:spcPts val="600"/>
                </a:spcAft>
              </a:pPr>
              <a:t>64</a:t>
            </a:fld>
            <a:endParaRPr lang="en-US">
              <a:solidFill>
                <a:srgbClr val="FFFFFF"/>
              </a:solidFill>
            </a:endParaRPr>
          </a:p>
        </p:txBody>
      </p:sp>
    </p:spTree>
    <p:extLst>
      <p:ext uri="{BB962C8B-B14F-4D97-AF65-F5344CB8AC3E}">
        <p14:creationId xmlns:p14="http://schemas.microsoft.com/office/powerpoint/2010/main" val="21260730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D178-9F7A-6F5C-713E-E91AE38D08D1}"/>
              </a:ext>
            </a:extLst>
          </p:cNvPr>
          <p:cNvSpPr>
            <a:spLocks noGrp="1"/>
          </p:cNvSpPr>
          <p:nvPr>
            <p:ph type="title"/>
          </p:nvPr>
        </p:nvSpPr>
        <p:spPr>
          <a:xfrm>
            <a:off x="1484311" y="685800"/>
            <a:ext cx="10018713" cy="1185333"/>
          </a:xfrm>
        </p:spPr>
        <p:txBody>
          <a:bodyPr>
            <a:normAutofit/>
          </a:bodyPr>
          <a:lstStyle/>
          <a:p>
            <a:r>
              <a:rPr lang="en-US" dirty="0"/>
              <a:t>Postal Service Health Benefits</a:t>
            </a:r>
          </a:p>
        </p:txBody>
      </p:sp>
      <p:sp>
        <p:nvSpPr>
          <p:cNvPr id="3" name="Content Placeholder 2">
            <a:extLst>
              <a:ext uri="{FF2B5EF4-FFF2-40B4-BE49-F238E27FC236}">
                <a16:creationId xmlns:a16="http://schemas.microsoft.com/office/drawing/2014/main" id="{21B50F20-B735-A159-0415-B9FF38C61E31}"/>
              </a:ext>
            </a:extLst>
          </p:cNvPr>
          <p:cNvSpPr>
            <a:spLocks noGrp="1"/>
          </p:cNvSpPr>
          <p:nvPr>
            <p:ph idx="1"/>
          </p:nvPr>
        </p:nvSpPr>
        <p:spPr>
          <a:xfrm>
            <a:off x="1484311" y="1998133"/>
            <a:ext cx="6855356" cy="3793067"/>
          </a:xfrm>
        </p:spPr>
        <p:txBody>
          <a:bodyPr>
            <a:normAutofit/>
          </a:bodyPr>
          <a:lstStyle/>
          <a:p>
            <a:r>
              <a:rPr lang="en-US" sz="2800" dirty="0"/>
              <a:t>The Postal Service Health Benefits (PSHB) Program started Jan. 1, 2025</a:t>
            </a:r>
          </a:p>
          <a:p>
            <a:r>
              <a:rPr lang="en-US" sz="2800" dirty="0"/>
              <a:t>PSHB is a subset of the Federal Employees Health Benefit (FEHB) Program</a:t>
            </a:r>
          </a:p>
        </p:txBody>
      </p:sp>
      <p:pic>
        <p:nvPicPr>
          <p:cNvPr id="3074" name="Picture 2" descr="Subset - Wikipedia">
            <a:extLst>
              <a:ext uri="{FF2B5EF4-FFF2-40B4-BE49-F238E27FC236}">
                <a16:creationId xmlns:a16="http://schemas.microsoft.com/office/drawing/2014/main" id="{C453610C-FF4D-6E2D-93F9-1C8FE7C068A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85907" y="2535331"/>
            <a:ext cx="2717116" cy="271711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7E99D48-B131-1C1B-0DEC-021B3B5FF9FF}"/>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65</a:t>
            </a:fld>
            <a:endParaRPr lang="en-US"/>
          </a:p>
        </p:txBody>
      </p:sp>
    </p:spTree>
    <p:extLst>
      <p:ext uri="{BB962C8B-B14F-4D97-AF65-F5344CB8AC3E}">
        <p14:creationId xmlns:p14="http://schemas.microsoft.com/office/powerpoint/2010/main" val="15670546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F6EE-E0AB-E937-B35F-BBBB69F9A1A1}"/>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E4F04039-93EE-3033-06BD-BC5588DD8D9C}"/>
              </a:ext>
            </a:extLst>
          </p:cNvPr>
          <p:cNvSpPr>
            <a:spLocks noGrp="1"/>
          </p:cNvSpPr>
          <p:nvPr>
            <p:ph idx="1"/>
          </p:nvPr>
        </p:nvSpPr>
        <p:spPr>
          <a:xfrm>
            <a:off x="1484310" y="1403498"/>
            <a:ext cx="9764937" cy="4828758"/>
          </a:xfrm>
        </p:spPr>
        <p:txBody>
          <a:bodyPr>
            <a:normAutofit/>
          </a:bodyPr>
          <a:lstStyle/>
          <a:p>
            <a:r>
              <a:rPr lang="en-US" sz="2800" dirty="0"/>
              <a:t>In order to carry your PSHB coverage into retirement, you must be </a:t>
            </a:r>
            <a:r>
              <a:rPr lang="en-US" sz="2800" u="sng" dirty="0"/>
              <a:t>eligible</a:t>
            </a:r>
            <a:r>
              <a:rPr lang="en-US" sz="2800" dirty="0"/>
              <a:t> to retire on an </a:t>
            </a:r>
            <a:r>
              <a:rPr lang="en-US" sz="2800" u="sng" dirty="0"/>
              <a:t>immediate</a:t>
            </a:r>
            <a:r>
              <a:rPr lang="en-US" sz="2800" dirty="0"/>
              <a:t> annuity (including the FERS MRA + 10 retirement); and </a:t>
            </a:r>
          </a:p>
          <a:p>
            <a:r>
              <a:rPr lang="en-US" sz="2800" b="1" dirty="0"/>
              <a:t>5-year rule</a:t>
            </a:r>
            <a:r>
              <a:rPr lang="en-US" sz="2800" dirty="0"/>
              <a:t>: You must have been continuously enrolled (or covered as a family member) in any PSHB/FEHB plan(s) for the 5 years of service immediately before the date your annuity starts</a:t>
            </a:r>
          </a:p>
          <a:p>
            <a:pPr lvl="1"/>
            <a:r>
              <a:rPr lang="en-US" sz="2400" dirty="0"/>
              <a:t>or for the full period(s) of service since your first opportunity to enroll, if less than 5 years</a:t>
            </a:r>
          </a:p>
        </p:txBody>
      </p:sp>
      <p:sp>
        <p:nvSpPr>
          <p:cNvPr id="4" name="Slide Number Placeholder 3">
            <a:extLst>
              <a:ext uri="{FF2B5EF4-FFF2-40B4-BE49-F238E27FC236}">
                <a16:creationId xmlns:a16="http://schemas.microsoft.com/office/drawing/2014/main" id="{19FB67D8-E534-6A8B-D9FB-44278449C8E2}"/>
              </a:ext>
            </a:extLst>
          </p:cNvPr>
          <p:cNvSpPr>
            <a:spLocks noGrp="1"/>
          </p:cNvSpPr>
          <p:nvPr>
            <p:ph type="sldNum" sz="quarter" idx="12"/>
          </p:nvPr>
        </p:nvSpPr>
        <p:spPr/>
        <p:txBody>
          <a:bodyPr/>
          <a:lstStyle/>
          <a:p>
            <a:fld id="{2DEA1BFF-5034-4F1A-B5F9-11EA113F3039}" type="slidenum">
              <a:rPr lang="en-US" smtClean="0"/>
              <a:t>66</a:t>
            </a:fld>
            <a:endParaRPr lang="en-US"/>
          </a:p>
        </p:txBody>
      </p:sp>
    </p:spTree>
    <p:extLst>
      <p:ext uri="{BB962C8B-B14F-4D97-AF65-F5344CB8AC3E}">
        <p14:creationId xmlns:p14="http://schemas.microsoft.com/office/powerpoint/2010/main" val="6256237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5CCF-0DDF-7914-5ADD-5246585969FA}"/>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6A968031-0FB1-F92F-7464-6503C7652CB0}"/>
              </a:ext>
            </a:extLst>
          </p:cNvPr>
          <p:cNvSpPr>
            <a:spLocks noGrp="1"/>
          </p:cNvSpPr>
          <p:nvPr>
            <p:ph idx="1"/>
          </p:nvPr>
        </p:nvSpPr>
        <p:spPr>
          <a:xfrm>
            <a:off x="1484310" y="1711842"/>
            <a:ext cx="10018713" cy="4460359"/>
          </a:xfrm>
        </p:spPr>
        <p:txBody>
          <a:bodyPr>
            <a:normAutofit/>
          </a:bodyPr>
          <a:lstStyle/>
          <a:p>
            <a:pPr marL="0" indent="0">
              <a:buNone/>
            </a:pPr>
            <a:r>
              <a:rPr lang="en-US" sz="2800" dirty="0"/>
              <a:t>The 5-year requirement period can include the following: </a:t>
            </a:r>
          </a:p>
          <a:p>
            <a:pPr lvl="1"/>
            <a:r>
              <a:rPr lang="en-US" sz="2400" dirty="0"/>
              <a:t>the time you are covered as a family member under another person's FEHB/PSHB enrollment; or </a:t>
            </a:r>
          </a:p>
          <a:p>
            <a:pPr lvl="1"/>
            <a:r>
              <a:rPr lang="en-US" sz="2400" dirty="0"/>
              <a:t>the time you are covered under the Uniformed Services Health Benefits Program (also known as TRICARE) as long as you were covered under a FEHB/PSHB enrollment at the time of your retirement.</a:t>
            </a:r>
          </a:p>
          <a:p>
            <a:pPr marL="0" indent="0">
              <a:buNone/>
            </a:pPr>
            <a:r>
              <a:rPr lang="en-US" sz="2800" dirty="0"/>
              <a:t>NOTE: a surviving spouse can continue PSHB coverage after an annuitant’s death </a:t>
            </a:r>
            <a:r>
              <a:rPr lang="en-US" sz="2800" u="sng" dirty="0"/>
              <a:t>only</a:t>
            </a:r>
            <a:r>
              <a:rPr lang="en-US" sz="2800" dirty="0"/>
              <a:t> if a survivor election was made and the spouse was actively covered at the time of death.</a:t>
            </a:r>
          </a:p>
        </p:txBody>
      </p:sp>
      <p:sp>
        <p:nvSpPr>
          <p:cNvPr id="4" name="Slide Number Placeholder 3">
            <a:extLst>
              <a:ext uri="{FF2B5EF4-FFF2-40B4-BE49-F238E27FC236}">
                <a16:creationId xmlns:a16="http://schemas.microsoft.com/office/drawing/2014/main" id="{8B551E0B-3BD8-4CBD-11E5-97AC5647F06C}"/>
              </a:ext>
            </a:extLst>
          </p:cNvPr>
          <p:cNvSpPr>
            <a:spLocks noGrp="1"/>
          </p:cNvSpPr>
          <p:nvPr>
            <p:ph type="sldNum" sz="quarter" idx="12"/>
          </p:nvPr>
        </p:nvSpPr>
        <p:spPr/>
        <p:txBody>
          <a:bodyPr/>
          <a:lstStyle/>
          <a:p>
            <a:fld id="{2DEA1BFF-5034-4F1A-B5F9-11EA113F3039}" type="slidenum">
              <a:rPr lang="en-US" smtClean="0"/>
              <a:t>67</a:t>
            </a:fld>
            <a:endParaRPr lang="en-US"/>
          </a:p>
        </p:txBody>
      </p:sp>
    </p:spTree>
    <p:extLst>
      <p:ext uri="{BB962C8B-B14F-4D97-AF65-F5344CB8AC3E}">
        <p14:creationId xmlns:p14="http://schemas.microsoft.com/office/powerpoint/2010/main" val="1843351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A4A7-B1A3-9538-D111-9488A8595FBC}"/>
              </a:ext>
            </a:extLst>
          </p:cNvPr>
          <p:cNvSpPr>
            <a:spLocks noGrp="1"/>
          </p:cNvSpPr>
          <p:nvPr>
            <p:ph type="title"/>
          </p:nvPr>
        </p:nvSpPr>
        <p:spPr/>
        <p:txBody>
          <a:bodyPr>
            <a:normAutofit/>
          </a:bodyPr>
          <a:lstStyle/>
          <a:p>
            <a:r>
              <a:rPr lang="en-US" dirty="0"/>
              <a:t>Postal Service Health Benefits</a:t>
            </a:r>
          </a:p>
        </p:txBody>
      </p:sp>
      <p:sp>
        <p:nvSpPr>
          <p:cNvPr id="3" name="Content Placeholder 2">
            <a:extLst>
              <a:ext uri="{FF2B5EF4-FFF2-40B4-BE49-F238E27FC236}">
                <a16:creationId xmlns:a16="http://schemas.microsoft.com/office/drawing/2014/main" id="{CBBF00C9-3B8E-6F9A-7E46-08AF7D89C25D}"/>
              </a:ext>
            </a:extLst>
          </p:cNvPr>
          <p:cNvSpPr>
            <a:spLocks noGrp="1"/>
          </p:cNvSpPr>
          <p:nvPr>
            <p:ph idx="1"/>
          </p:nvPr>
        </p:nvSpPr>
        <p:spPr>
          <a:xfrm>
            <a:off x="6016336" y="2169042"/>
            <a:ext cx="5486687" cy="3763407"/>
          </a:xfrm>
        </p:spPr>
        <p:txBody>
          <a:bodyPr anchor="t">
            <a:normAutofit/>
          </a:bodyPr>
          <a:lstStyle/>
          <a:p>
            <a:r>
              <a:rPr lang="en-US" sz="3200" dirty="0"/>
              <a:t>Deferred Retirement</a:t>
            </a:r>
          </a:p>
          <a:p>
            <a:pPr lvl="1"/>
            <a:r>
              <a:rPr lang="en-US" sz="2800" dirty="0"/>
              <a:t>If you separated from Federal service before you </a:t>
            </a:r>
            <a:r>
              <a:rPr lang="en-US" sz="2800" u="sng" dirty="0"/>
              <a:t>could</a:t>
            </a:r>
            <a:r>
              <a:rPr lang="en-US" sz="2800" dirty="0"/>
              <a:t> retire you are not eligible to enroll in PSHB when you start to receive your deferred annuity.</a:t>
            </a:r>
          </a:p>
          <a:p>
            <a:pPr lvl="1"/>
            <a:endParaRPr lang="en-US" dirty="0"/>
          </a:p>
        </p:txBody>
      </p:sp>
      <p:sp>
        <p:nvSpPr>
          <p:cNvPr id="5" name="Slide Number Placeholder 4">
            <a:extLst>
              <a:ext uri="{FF2B5EF4-FFF2-40B4-BE49-F238E27FC236}">
                <a16:creationId xmlns:a16="http://schemas.microsoft.com/office/drawing/2014/main" id="{F725116B-1707-F68C-6C0F-8449C0FD3333}"/>
              </a:ext>
            </a:extLst>
          </p:cNvPr>
          <p:cNvSpPr>
            <a:spLocks noGrp="1"/>
          </p:cNvSpPr>
          <p:nvPr>
            <p:ph type="sldNum" sz="quarter" idx="12"/>
          </p:nvPr>
        </p:nvSpPr>
        <p:spPr/>
        <p:txBody>
          <a:bodyPr/>
          <a:lstStyle/>
          <a:p>
            <a:fld id="{2DEA1BFF-5034-4F1A-B5F9-11EA113F3039}" type="slidenum">
              <a:rPr lang="en-US" smtClean="0"/>
              <a:t>68</a:t>
            </a:fld>
            <a:endParaRPr lang="en-US"/>
          </a:p>
        </p:txBody>
      </p:sp>
      <p:pic>
        <p:nvPicPr>
          <p:cNvPr id="4" name="Picture 3" descr="A group of people sitting and smiling&#10;&#10;Description automatically generated with low confidence">
            <a:extLst>
              <a:ext uri="{FF2B5EF4-FFF2-40B4-BE49-F238E27FC236}">
                <a16:creationId xmlns:a16="http://schemas.microsoft.com/office/drawing/2014/main" id="{2583CBCC-F8EA-1572-DCA8-437FABE23162}"/>
              </a:ext>
            </a:extLst>
          </p:cNvPr>
          <p:cNvPicPr>
            <a:picLocks noChangeAspect="1"/>
          </p:cNvPicPr>
          <p:nvPr/>
        </p:nvPicPr>
        <p:blipFill>
          <a:blip r:embed="rId3"/>
          <a:stretch>
            <a:fillRect/>
          </a:stretch>
        </p:blipFill>
        <p:spPr>
          <a:xfrm>
            <a:off x="1609625" y="2667783"/>
            <a:ext cx="3959211" cy="224711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6136660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4" name="Picture 3" descr="A close-up of a stethoscope on a piece of paper&#10;&#10;Description automatically generated with medium confidence">
            <a:extLst>
              <a:ext uri="{FF2B5EF4-FFF2-40B4-BE49-F238E27FC236}">
                <a16:creationId xmlns:a16="http://schemas.microsoft.com/office/drawing/2014/main" id="{9720E5D3-3CB1-260D-CE3B-C593DC8305D4}"/>
              </a:ext>
            </a:extLst>
          </p:cNvPr>
          <p:cNvPicPr>
            <a:picLocks noChangeAspect="1"/>
          </p:cNvPicPr>
          <p:nvPr/>
        </p:nvPicPr>
        <p:blipFill rotWithShape="1">
          <a:blip r:embed="rId4"/>
          <a:srcRect l="55366" r="17590" b="1"/>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2" name="Title 1">
            <a:extLst>
              <a:ext uri="{FF2B5EF4-FFF2-40B4-BE49-F238E27FC236}">
                <a16:creationId xmlns:a16="http://schemas.microsoft.com/office/drawing/2014/main" id="{3F544867-40AE-A280-A9E6-CE0BBB88B9B0}"/>
              </a:ext>
            </a:extLst>
          </p:cNvPr>
          <p:cNvSpPr>
            <a:spLocks noGrp="1"/>
          </p:cNvSpPr>
          <p:nvPr>
            <p:ph type="title"/>
          </p:nvPr>
        </p:nvSpPr>
        <p:spPr>
          <a:xfrm>
            <a:off x="1632244" y="761731"/>
            <a:ext cx="5260680" cy="1752599"/>
          </a:xfrm>
        </p:spPr>
        <p:txBody>
          <a:bodyPr>
            <a:normAutofit/>
          </a:bodyPr>
          <a:lstStyle/>
          <a:p>
            <a:pPr algn="l"/>
            <a:r>
              <a:rPr lang="en-US" dirty="0"/>
              <a:t>Postal Service Health Benefits</a:t>
            </a:r>
          </a:p>
        </p:txBody>
      </p:sp>
      <p:sp>
        <p:nvSpPr>
          <p:cNvPr id="3" name="Content Placeholder 2">
            <a:extLst>
              <a:ext uri="{FF2B5EF4-FFF2-40B4-BE49-F238E27FC236}">
                <a16:creationId xmlns:a16="http://schemas.microsoft.com/office/drawing/2014/main" id="{55A92F5E-0B1F-0E9F-D7CE-AE6ECB0EF42F}"/>
              </a:ext>
            </a:extLst>
          </p:cNvPr>
          <p:cNvSpPr>
            <a:spLocks noGrp="1"/>
          </p:cNvSpPr>
          <p:nvPr>
            <p:ph idx="1"/>
          </p:nvPr>
        </p:nvSpPr>
        <p:spPr>
          <a:xfrm>
            <a:off x="1303631" y="2264736"/>
            <a:ext cx="5692591" cy="3831534"/>
          </a:xfrm>
        </p:spPr>
        <p:txBody>
          <a:bodyPr>
            <a:normAutofit/>
          </a:bodyPr>
          <a:lstStyle/>
          <a:p>
            <a:r>
              <a:rPr lang="en-US" dirty="0"/>
              <a:t>Postponed Retirement under FERS</a:t>
            </a:r>
          </a:p>
          <a:p>
            <a:pPr lvl="1"/>
            <a:r>
              <a:rPr lang="en-US" sz="2400" dirty="0"/>
              <a:t>If you are eligible for an immediate retirement and otherwise eligible to continue coverage into retirement at the time of separation, you will be eligible to reenroll for health benefits and life insurance coverage when you begin to receive your postponed annuity.</a:t>
            </a:r>
          </a:p>
        </p:txBody>
      </p:sp>
      <p:sp>
        <p:nvSpPr>
          <p:cNvPr id="5" name="Slide Number Placeholder 4">
            <a:extLst>
              <a:ext uri="{FF2B5EF4-FFF2-40B4-BE49-F238E27FC236}">
                <a16:creationId xmlns:a16="http://schemas.microsoft.com/office/drawing/2014/main" id="{6F3E883A-309E-9FAA-1018-13A26915FD83}"/>
              </a:ext>
            </a:extLst>
          </p:cNvPr>
          <p:cNvSpPr>
            <a:spLocks noGrp="1"/>
          </p:cNvSpPr>
          <p:nvPr>
            <p:ph type="sldNum" sz="quarter" idx="12"/>
          </p:nvPr>
        </p:nvSpPr>
        <p:spPr/>
        <p:txBody>
          <a:bodyPr>
            <a:normAutofit/>
          </a:bodyPr>
          <a:lstStyle/>
          <a:p>
            <a:pPr>
              <a:spcAft>
                <a:spcPts val="600"/>
              </a:spcAft>
            </a:pPr>
            <a:fld id="{2DEA1BFF-5034-4F1A-B5F9-11EA113F3039}" type="slidenum">
              <a:rPr lang="en-US">
                <a:solidFill>
                  <a:srgbClr val="FFFFFF"/>
                </a:solidFill>
              </a:rPr>
              <a:pPr>
                <a:spcAft>
                  <a:spcPts val="600"/>
                </a:spcAft>
              </a:pPr>
              <a:t>69</a:t>
            </a:fld>
            <a:endParaRPr lang="en-US">
              <a:solidFill>
                <a:srgbClr val="FFFFFF"/>
              </a:solidFill>
            </a:endParaRPr>
          </a:p>
        </p:txBody>
      </p:sp>
    </p:spTree>
    <p:extLst>
      <p:ext uri="{BB962C8B-B14F-4D97-AF65-F5344CB8AC3E}">
        <p14:creationId xmlns:p14="http://schemas.microsoft.com/office/powerpoint/2010/main" val="360458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a:xfrm>
            <a:off x="4210493" y="190500"/>
            <a:ext cx="7292530" cy="1752599"/>
          </a:xfrm>
        </p:spPr>
        <p:txBody>
          <a:bodyPr/>
          <a:lstStyle/>
          <a:p>
            <a:r>
              <a:rPr lang="en-US" dirty="0"/>
              <a:t>Types of Retirement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2285730"/>
            <a:ext cx="10018713" cy="3581401"/>
          </a:xfrm>
        </p:spPr>
        <p:txBody>
          <a:bodyPr>
            <a:normAutofit lnSpcReduction="10000"/>
          </a:bodyPr>
          <a:lstStyle/>
          <a:p>
            <a:r>
              <a:rPr lang="en-US" sz="2800" dirty="0"/>
              <a:t>Voluntary (regular / immediate)</a:t>
            </a:r>
          </a:p>
          <a:p>
            <a:pPr lvl="1"/>
            <a:r>
              <a:rPr lang="en-US" sz="2400" dirty="0"/>
              <a:t>Based on age and service</a:t>
            </a:r>
          </a:p>
          <a:p>
            <a:r>
              <a:rPr lang="en-US" sz="2800" dirty="0"/>
              <a:t>Disability</a:t>
            </a:r>
          </a:p>
          <a:p>
            <a:r>
              <a:rPr lang="en-US" sz="2800" dirty="0"/>
              <a:t>Early (MRA + 10)</a:t>
            </a:r>
          </a:p>
          <a:p>
            <a:pPr lvl="1"/>
            <a:r>
              <a:rPr lang="en-US" sz="2400" dirty="0"/>
              <a:t>Minimum retirement age with 10 years of service</a:t>
            </a:r>
          </a:p>
          <a:p>
            <a:pPr lvl="1"/>
            <a:r>
              <a:rPr lang="en-US" sz="2400" dirty="0"/>
              <a:t>Can be postponed to reduce or eliminate age reduction</a:t>
            </a:r>
          </a:p>
          <a:p>
            <a:r>
              <a:rPr lang="en-US" sz="2800" dirty="0"/>
              <a:t>Deferred</a:t>
            </a:r>
          </a:p>
        </p:txBody>
      </p:sp>
      <p:sp>
        <p:nvSpPr>
          <p:cNvPr id="5" name="Slide Number Placeholder 4">
            <a:extLst>
              <a:ext uri="{FF2B5EF4-FFF2-40B4-BE49-F238E27FC236}">
                <a16:creationId xmlns:a16="http://schemas.microsoft.com/office/drawing/2014/main" id="{A426C2EB-2D4D-A03A-6CBA-C4091A0CEDDB}"/>
              </a:ext>
            </a:extLst>
          </p:cNvPr>
          <p:cNvSpPr>
            <a:spLocks noGrp="1"/>
          </p:cNvSpPr>
          <p:nvPr>
            <p:ph type="sldNum" sz="quarter" idx="12"/>
          </p:nvPr>
        </p:nvSpPr>
        <p:spPr/>
        <p:txBody>
          <a:bodyPr/>
          <a:lstStyle/>
          <a:p>
            <a:fld id="{2DEA1BFF-5034-4F1A-B5F9-11EA113F3039}" type="slidenum">
              <a:rPr lang="en-US" smtClean="0"/>
              <a:t>7</a:t>
            </a:fld>
            <a:endParaRPr lang="en-US"/>
          </a:p>
        </p:txBody>
      </p:sp>
      <p:pic>
        <p:nvPicPr>
          <p:cNvPr id="4" name="Picture 3">
            <a:extLst>
              <a:ext uri="{FF2B5EF4-FFF2-40B4-BE49-F238E27FC236}">
                <a16:creationId xmlns:a16="http://schemas.microsoft.com/office/drawing/2014/main" id="{33C70A30-5B97-4260-B975-47F12E93AE50}"/>
              </a:ext>
            </a:extLst>
          </p:cNvPr>
          <p:cNvPicPr>
            <a:picLocks noChangeAspect="1"/>
          </p:cNvPicPr>
          <p:nvPr/>
        </p:nvPicPr>
        <p:blipFill>
          <a:blip r:embed="rId3"/>
          <a:stretch>
            <a:fillRect/>
          </a:stretch>
        </p:blipFill>
        <p:spPr>
          <a:xfrm>
            <a:off x="7633460" y="2037833"/>
            <a:ext cx="3499613" cy="2229291"/>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1843BB11-2CE2-6184-834C-553C26300FE7}"/>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463192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5FF3-B70B-8B41-009F-02B3E0F5A4C3}"/>
              </a:ext>
            </a:extLst>
          </p:cNvPr>
          <p:cNvSpPr>
            <a:spLocks noGrp="1"/>
          </p:cNvSpPr>
          <p:nvPr>
            <p:ph type="title"/>
          </p:nvPr>
        </p:nvSpPr>
        <p:spPr>
          <a:xfrm>
            <a:off x="1484311" y="685800"/>
            <a:ext cx="10018713" cy="1185333"/>
          </a:xfrm>
        </p:spPr>
        <p:txBody>
          <a:bodyPr>
            <a:normAutofit/>
          </a:bodyPr>
          <a:lstStyle/>
          <a:p>
            <a:r>
              <a:rPr lang="en-US" dirty="0"/>
              <a:t>Postal Service Health Benefits</a:t>
            </a:r>
          </a:p>
        </p:txBody>
      </p:sp>
      <p:sp>
        <p:nvSpPr>
          <p:cNvPr id="3" name="Content Placeholder 2">
            <a:extLst>
              <a:ext uri="{FF2B5EF4-FFF2-40B4-BE49-F238E27FC236}">
                <a16:creationId xmlns:a16="http://schemas.microsoft.com/office/drawing/2014/main" id="{4C139BD0-7AA7-E03E-A1A6-412C72A8236C}"/>
              </a:ext>
            </a:extLst>
          </p:cNvPr>
          <p:cNvSpPr>
            <a:spLocks noGrp="1"/>
          </p:cNvSpPr>
          <p:nvPr>
            <p:ph idx="1"/>
          </p:nvPr>
        </p:nvSpPr>
        <p:spPr>
          <a:xfrm>
            <a:off x="1913860" y="2030819"/>
            <a:ext cx="9592341" cy="3760381"/>
          </a:xfrm>
        </p:spPr>
        <p:txBody>
          <a:bodyPr>
            <a:normAutofit/>
          </a:bodyPr>
          <a:lstStyle/>
          <a:p>
            <a:r>
              <a:rPr lang="en-US" sz="2800" dirty="0"/>
              <a:t>Most letter carriers maintain PSHB coverage in retirement because USPS continues to pay a large share of the premiums (about 72%). </a:t>
            </a:r>
          </a:p>
          <a:p>
            <a:r>
              <a:rPr lang="en-US" sz="2800" dirty="0"/>
              <a:t>Retirees have the same open season opportunities as active employees.</a:t>
            </a:r>
          </a:p>
        </p:txBody>
      </p:sp>
      <p:sp>
        <p:nvSpPr>
          <p:cNvPr id="5" name="Slide Number Placeholder 4">
            <a:extLst>
              <a:ext uri="{FF2B5EF4-FFF2-40B4-BE49-F238E27FC236}">
                <a16:creationId xmlns:a16="http://schemas.microsoft.com/office/drawing/2014/main" id="{122CD35A-4501-5A13-64D4-D6FFB06E3F61}"/>
              </a:ext>
            </a:extLst>
          </p:cNvPr>
          <p:cNvSpPr>
            <a:spLocks noGrp="1"/>
          </p:cNvSpPr>
          <p:nvPr>
            <p:ph type="sldNum" sz="quarter" idx="12"/>
          </p:nvPr>
        </p:nvSpPr>
        <p:spPr/>
        <p:txBody>
          <a:bodyPr/>
          <a:lstStyle/>
          <a:p>
            <a:fld id="{2DEA1BFF-5034-4F1A-B5F9-11EA113F3039}" type="slidenum">
              <a:rPr lang="en-US" smtClean="0"/>
              <a:t>70</a:t>
            </a:fld>
            <a:endParaRPr lang="en-US"/>
          </a:p>
        </p:txBody>
      </p:sp>
    </p:spTree>
    <p:extLst>
      <p:ext uri="{BB962C8B-B14F-4D97-AF65-F5344CB8AC3E}">
        <p14:creationId xmlns:p14="http://schemas.microsoft.com/office/powerpoint/2010/main" val="11775945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190B-C0E2-913D-834D-E1922634E3D6}"/>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0B0230CB-D6A8-16CF-E5CD-84E69581A5DA}"/>
              </a:ext>
            </a:extLst>
          </p:cNvPr>
          <p:cNvSpPr>
            <a:spLocks noGrp="1"/>
          </p:cNvSpPr>
          <p:nvPr>
            <p:ph idx="1"/>
          </p:nvPr>
        </p:nvSpPr>
        <p:spPr>
          <a:xfrm>
            <a:off x="1484310" y="1818167"/>
            <a:ext cx="10018713" cy="4354034"/>
          </a:xfrm>
        </p:spPr>
        <p:txBody>
          <a:bodyPr>
            <a:normAutofit lnSpcReduction="10000"/>
          </a:bodyPr>
          <a:lstStyle/>
          <a:p>
            <a:r>
              <a:rPr lang="en-US" sz="2800" dirty="0"/>
              <a:t>Generally, decisions to drop PSHB coverage are irrevocable.</a:t>
            </a:r>
          </a:p>
          <a:p>
            <a:pPr lvl="1"/>
            <a:r>
              <a:rPr lang="en-US" sz="2400" dirty="0"/>
              <a:t>Certain circumstances permit </a:t>
            </a:r>
            <a:r>
              <a:rPr lang="en-US" sz="2400" i="1" dirty="0"/>
              <a:t>suspension</a:t>
            </a:r>
            <a:r>
              <a:rPr lang="en-US" sz="2400" dirty="0"/>
              <a:t> (as opposed to </a:t>
            </a:r>
            <a:r>
              <a:rPr lang="en-US" sz="2400" i="1" dirty="0"/>
              <a:t>termination</a:t>
            </a:r>
            <a:r>
              <a:rPr lang="en-US" sz="2400" dirty="0"/>
              <a:t>) of FEHB enrollment: enrolling in Medicare Advantage, TRICARE, CHAMPVA, or Medicaid.</a:t>
            </a:r>
          </a:p>
          <a:p>
            <a:r>
              <a:rPr lang="en-US" sz="2800" dirty="0"/>
              <a:t>If you cancel your PSHB to be covered as a family member under another person’s PSHB enrollment, you are eligible to reenroll if you lose coverage under the other person’s enrollment as long as you were eligible to carry coverage at retirement. To reenroll, you must contact OPM within the period beginning 31 days before and ending 60 days after your loss of other PSHB coverage.</a:t>
            </a:r>
          </a:p>
        </p:txBody>
      </p:sp>
      <p:sp>
        <p:nvSpPr>
          <p:cNvPr id="4" name="Slide Number Placeholder 3">
            <a:extLst>
              <a:ext uri="{FF2B5EF4-FFF2-40B4-BE49-F238E27FC236}">
                <a16:creationId xmlns:a16="http://schemas.microsoft.com/office/drawing/2014/main" id="{D77E6EA0-3D00-6FD0-2465-5360B7EFC990}"/>
              </a:ext>
            </a:extLst>
          </p:cNvPr>
          <p:cNvSpPr>
            <a:spLocks noGrp="1"/>
          </p:cNvSpPr>
          <p:nvPr>
            <p:ph type="sldNum" sz="quarter" idx="12"/>
          </p:nvPr>
        </p:nvSpPr>
        <p:spPr/>
        <p:txBody>
          <a:bodyPr/>
          <a:lstStyle/>
          <a:p>
            <a:fld id="{2DEA1BFF-5034-4F1A-B5F9-11EA113F3039}" type="slidenum">
              <a:rPr lang="en-US" smtClean="0"/>
              <a:t>71</a:t>
            </a:fld>
            <a:endParaRPr lang="en-US"/>
          </a:p>
        </p:txBody>
      </p:sp>
    </p:spTree>
    <p:extLst>
      <p:ext uri="{BB962C8B-B14F-4D97-AF65-F5344CB8AC3E}">
        <p14:creationId xmlns:p14="http://schemas.microsoft.com/office/powerpoint/2010/main" val="1966292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91E95-062B-9971-E6EB-768935D54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32390-434C-193F-E08B-E949806EBCA5}"/>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B6168AD8-F47A-019C-FBE8-5F2878B92DA7}"/>
              </a:ext>
            </a:extLst>
          </p:cNvPr>
          <p:cNvSpPr>
            <a:spLocks noGrp="1"/>
          </p:cNvSpPr>
          <p:nvPr>
            <p:ph idx="1"/>
          </p:nvPr>
        </p:nvSpPr>
        <p:spPr>
          <a:xfrm>
            <a:off x="1484310" y="1562986"/>
            <a:ext cx="9892251" cy="4685413"/>
          </a:xfrm>
        </p:spPr>
        <p:txBody>
          <a:bodyPr>
            <a:normAutofit/>
          </a:bodyPr>
          <a:lstStyle/>
          <a:p>
            <a:r>
              <a:rPr lang="en-US" sz="2800" dirty="0"/>
              <a:t>Required to enroll in Medicare Parts A and B (when eligible) if maintaining PSHB in retirement</a:t>
            </a:r>
          </a:p>
          <a:p>
            <a:r>
              <a:rPr lang="en-US" sz="2800" dirty="0"/>
              <a:t>Exceptions:</a:t>
            </a:r>
          </a:p>
          <a:p>
            <a:pPr lvl="1"/>
            <a:r>
              <a:rPr lang="en-US" sz="2400" dirty="0"/>
              <a:t>Retired on or before Jan. 1, 2025</a:t>
            </a:r>
          </a:p>
          <a:p>
            <a:pPr lvl="1"/>
            <a:r>
              <a:rPr lang="en-US" sz="2400" dirty="0"/>
              <a:t>Active employees at least 64 years of age as of Jan. 1, 2025</a:t>
            </a:r>
          </a:p>
          <a:p>
            <a:pPr lvl="1"/>
            <a:r>
              <a:rPr lang="en-US" sz="2400" dirty="0"/>
              <a:t>Living outside of the United States and its territories</a:t>
            </a:r>
          </a:p>
          <a:p>
            <a:pPr lvl="1"/>
            <a:r>
              <a:rPr lang="en-US" sz="2400" dirty="0"/>
              <a:t>Enrolled in certain health benefits through the Department of  Veterans Affairs (VA) or from the Indian Health Service (IHS)</a:t>
            </a:r>
          </a:p>
        </p:txBody>
      </p:sp>
      <p:sp>
        <p:nvSpPr>
          <p:cNvPr id="4" name="Slide Number Placeholder 3">
            <a:extLst>
              <a:ext uri="{FF2B5EF4-FFF2-40B4-BE49-F238E27FC236}">
                <a16:creationId xmlns:a16="http://schemas.microsoft.com/office/drawing/2014/main" id="{1A8B8933-2FD2-77D2-FE9F-2988DC36EADA}"/>
              </a:ext>
            </a:extLst>
          </p:cNvPr>
          <p:cNvSpPr>
            <a:spLocks noGrp="1"/>
          </p:cNvSpPr>
          <p:nvPr>
            <p:ph type="sldNum" sz="quarter" idx="12"/>
          </p:nvPr>
        </p:nvSpPr>
        <p:spPr/>
        <p:txBody>
          <a:bodyPr/>
          <a:lstStyle/>
          <a:p>
            <a:fld id="{2DEA1BFF-5034-4F1A-B5F9-11EA113F3039}" type="slidenum">
              <a:rPr lang="en-US" smtClean="0"/>
              <a:t>72</a:t>
            </a:fld>
            <a:endParaRPr lang="en-US"/>
          </a:p>
        </p:txBody>
      </p:sp>
    </p:spTree>
    <p:extLst>
      <p:ext uri="{BB962C8B-B14F-4D97-AF65-F5344CB8AC3E}">
        <p14:creationId xmlns:p14="http://schemas.microsoft.com/office/powerpoint/2010/main" val="31088420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72AD-6252-0BCB-A3ED-83EF2186B594}"/>
              </a:ext>
            </a:extLst>
          </p:cNvPr>
          <p:cNvSpPr>
            <a:spLocks noGrp="1"/>
          </p:cNvSpPr>
          <p:nvPr>
            <p:ph type="title"/>
          </p:nvPr>
        </p:nvSpPr>
        <p:spPr/>
        <p:txBody>
          <a:bodyPr/>
          <a:lstStyle/>
          <a:p>
            <a:r>
              <a:rPr lang="en-US" dirty="0"/>
              <a:t>Postal Service Health Benefits</a:t>
            </a:r>
          </a:p>
        </p:txBody>
      </p:sp>
      <p:sp>
        <p:nvSpPr>
          <p:cNvPr id="3" name="Content Placeholder 2">
            <a:extLst>
              <a:ext uri="{FF2B5EF4-FFF2-40B4-BE49-F238E27FC236}">
                <a16:creationId xmlns:a16="http://schemas.microsoft.com/office/drawing/2014/main" id="{B42656FB-C801-B045-0D36-E751555EA882}"/>
              </a:ext>
            </a:extLst>
          </p:cNvPr>
          <p:cNvSpPr>
            <a:spLocks noGrp="1"/>
          </p:cNvSpPr>
          <p:nvPr>
            <p:ph idx="1"/>
          </p:nvPr>
        </p:nvSpPr>
        <p:spPr>
          <a:xfrm>
            <a:off x="2016290" y="1635373"/>
            <a:ext cx="8159420" cy="4231758"/>
          </a:xfrm>
        </p:spPr>
        <p:txBody>
          <a:bodyPr>
            <a:normAutofit/>
          </a:bodyPr>
          <a:lstStyle/>
          <a:p>
            <a:r>
              <a:rPr lang="en-US" sz="3200" dirty="0"/>
              <a:t>Health care is an important personal choice, consider:</a:t>
            </a:r>
          </a:p>
          <a:p>
            <a:pPr lvl="1"/>
            <a:r>
              <a:rPr lang="en-US" sz="2400" dirty="0"/>
              <a:t>How your health insurance interacts with Part B</a:t>
            </a:r>
          </a:p>
          <a:p>
            <a:pPr lvl="1"/>
            <a:r>
              <a:rPr lang="en-US" sz="2400" dirty="0"/>
              <a:t>Costs and benefits</a:t>
            </a:r>
          </a:p>
          <a:p>
            <a:pPr lvl="1"/>
            <a:r>
              <a:rPr lang="en-US" sz="2400" dirty="0"/>
              <a:t>You can’t predict the future</a:t>
            </a:r>
          </a:p>
        </p:txBody>
      </p:sp>
      <p:sp>
        <p:nvSpPr>
          <p:cNvPr id="4" name="Slide Number Placeholder 3">
            <a:extLst>
              <a:ext uri="{FF2B5EF4-FFF2-40B4-BE49-F238E27FC236}">
                <a16:creationId xmlns:a16="http://schemas.microsoft.com/office/drawing/2014/main" id="{422EF9DB-D879-7335-BD65-836785EE286D}"/>
              </a:ext>
            </a:extLst>
          </p:cNvPr>
          <p:cNvSpPr>
            <a:spLocks noGrp="1"/>
          </p:cNvSpPr>
          <p:nvPr>
            <p:ph type="sldNum" sz="quarter" idx="12"/>
          </p:nvPr>
        </p:nvSpPr>
        <p:spPr/>
        <p:txBody>
          <a:bodyPr/>
          <a:lstStyle/>
          <a:p>
            <a:fld id="{2DEA1BFF-5034-4F1A-B5F9-11EA113F3039}" type="slidenum">
              <a:rPr lang="en-US" smtClean="0"/>
              <a:t>73</a:t>
            </a:fld>
            <a:endParaRPr lang="en-US"/>
          </a:p>
        </p:txBody>
      </p:sp>
    </p:spTree>
    <p:extLst>
      <p:ext uri="{BB962C8B-B14F-4D97-AF65-F5344CB8AC3E}">
        <p14:creationId xmlns:p14="http://schemas.microsoft.com/office/powerpoint/2010/main" val="21074577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56"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57"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58"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59"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60"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61"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63" name="Rectangle 62">
            <a:extLst>
              <a:ext uri="{FF2B5EF4-FFF2-40B4-BE49-F238E27FC236}">
                <a16:creationId xmlns:a16="http://schemas.microsoft.com/office/drawing/2014/main" id="{5EF08599-3FED-4288-A20D-E7BCAC3B8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usiness man pulling a block from Jenga tower">
            <a:extLst>
              <a:ext uri="{FF2B5EF4-FFF2-40B4-BE49-F238E27FC236}">
                <a16:creationId xmlns:a16="http://schemas.microsoft.com/office/drawing/2014/main" id="{BF5164CD-A13E-DAAD-DB36-EECA52D524EC}"/>
              </a:ext>
            </a:extLst>
          </p:cNvPr>
          <p:cNvPicPr>
            <a:picLocks noChangeAspect="1"/>
          </p:cNvPicPr>
          <p:nvPr/>
        </p:nvPicPr>
        <p:blipFill>
          <a:blip r:embed="rId4">
            <a:extLst>
              <a:ext uri="{28A0092B-C50C-407E-A947-70E740481C1C}">
                <a14:useLocalDpi xmlns:a14="http://schemas.microsoft.com/office/drawing/2010/main" val="0"/>
              </a:ext>
            </a:extLst>
          </a:blip>
          <a:srcRect t="23391" r="9091"/>
          <a:stretch/>
        </p:blipFill>
        <p:spPr>
          <a:xfrm>
            <a:off x="20" y="10"/>
            <a:ext cx="12191980" cy="6857990"/>
          </a:xfrm>
          <a:prstGeom prst="rect">
            <a:avLst/>
          </a:prstGeom>
        </p:spPr>
      </p:pic>
      <p:sp>
        <p:nvSpPr>
          <p:cNvPr id="65" name="Freeform 13">
            <a:extLst>
              <a:ext uri="{FF2B5EF4-FFF2-40B4-BE49-F238E27FC236}">
                <a16:creationId xmlns:a16="http://schemas.microsoft.com/office/drawing/2014/main" id="{C884A6B2-90E9-4BDB-8503-71AC02D3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83A0C-021D-36AF-D666-C582D9EE13FA}"/>
              </a:ext>
            </a:extLst>
          </p:cNvPr>
          <p:cNvSpPr>
            <a:spLocks noGrp="1"/>
          </p:cNvSpPr>
          <p:nvPr>
            <p:ph type="title"/>
          </p:nvPr>
        </p:nvSpPr>
        <p:spPr>
          <a:xfrm>
            <a:off x="685800" y="1634067"/>
            <a:ext cx="4080932" cy="3310468"/>
          </a:xfrm>
        </p:spPr>
        <p:txBody>
          <a:bodyPr vert="horz" lIns="91440" tIns="45720" rIns="91440" bIns="45720" rtlCol="0" anchor="b">
            <a:normAutofit/>
          </a:bodyPr>
          <a:lstStyle/>
          <a:p>
            <a:pPr algn="l">
              <a:lnSpc>
                <a:spcPct val="90000"/>
              </a:lnSpc>
            </a:pPr>
            <a:r>
              <a:rPr lang="en-US" sz="4600" dirty="0">
                <a:solidFill>
                  <a:schemeClr val="bg1"/>
                </a:solidFill>
              </a:rPr>
              <a:t>Federal Employees Group Life Insurance</a:t>
            </a:r>
            <a:br>
              <a:rPr lang="en-US" sz="4600" dirty="0">
                <a:solidFill>
                  <a:schemeClr val="bg1"/>
                </a:solidFill>
              </a:rPr>
            </a:br>
            <a:r>
              <a:rPr lang="en-US" sz="4600" dirty="0">
                <a:solidFill>
                  <a:schemeClr val="bg1"/>
                </a:solidFill>
              </a:rPr>
              <a:t>(FEGLI)</a:t>
            </a:r>
          </a:p>
        </p:txBody>
      </p:sp>
      <p:grpSp>
        <p:nvGrpSpPr>
          <p:cNvPr id="67" name="Group 66">
            <a:extLst>
              <a:ext uri="{FF2B5EF4-FFF2-40B4-BE49-F238E27FC236}">
                <a16:creationId xmlns:a16="http://schemas.microsoft.com/office/drawing/2014/main" id="{E9046BC8-D404-4E7D-9202-A07F3FDD38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68" name="Freeform 6">
              <a:extLst>
                <a:ext uri="{FF2B5EF4-FFF2-40B4-BE49-F238E27FC236}">
                  <a16:creationId xmlns:a16="http://schemas.microsoft.com/office/drawing/2014/main" id="{4C202215-4C35-450D-9F60-671C8F8DE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69" name="Freeform 7">
              <a:extLst>
                <a:ext uri="{FF2B5EF4-FFF2-40B4-BE49-F238E27FC236}">
                  <a16:creationId xmlns:a16="http://schemas.microsoft.com/office/drawing/2014/main" id="{F1A5BA8A-AEB4-4BCB-B86C-3F6A8E229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70" name="Freeform 9">
              <a:extLst>
                <a:ext uri="{FF2B5EF4-FFF2-40B4-BE49-F238E27FC236}">
                  <a16:creationId xmlns:a16="http://schemas.microsoft.com/office/drawing/2014/main" id="{28AC2443-05F0-41CD-8D4A-63DE144F8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71" name="Freeform 10">
              <a:extLst>
                <a:ext uri="{FF2B5EF4-FFF2-40B4-BE49-F238E27FC236}">
                  <a16:creationId xmlns:a16="http://schemas.microsoft.com/office/drawing/2014/main" id="{33E32F17-ED99-4969-B4D6-10A987D73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72" name="Freeform 11">
              <a:extLst>
                <a:ext uri="{FF2B5EF4-FFF2-40B4-BE49-F238E27FC236}">
                  <a16:creationId xmlns:a16="http://schemas.microsoft.com/office/drawing/2014/main" id="{5599A813-8424-4E53-95CA-85BF5470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82" name="Freeform 12">
              <a:extLst>
                <a:ext uri="{FF2B5EF4-FFF2-40B4-BE49-F238E27FC236}">
                  <a16:creationId xmlns:a16="http://schemas.microsoft.com/office/drawing/2014/main" id="{52431A4F-4662-480B-8AD3-394EACD7E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3" name="Slide Number Placeholder 2">
            <a:extLst>
              <a:ext uri="{FF2B5EF4-FFF2-40B4-BE49-F238E27FC236}">
                <a16:creationId xmlns:a16="http://schemas.microsoft.com/office/drawing/2014/main" id="{81F28998-4E2D-EA62-63B9-C14B84ABDAA2}"/>
              </a:ext>
            </a:extLst>
          </p:cNvPr>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solidFill>
                  <a:schemeClr val="bg1"/>
                </a:solidFill>
              </a:rPr>
              <a:pPr defTabSz="914400">
                <a:spcAft>
                  <a:spcPts val="600"/>
                </a:spcAft>
              </a:pPr>
              <a:t>74</a:t>
            </a:fld>
            <a:endParaRPr lang="en-US">
              <a:solidFill>
                <a:schemeClr val="bg1"/>
              </a:solidFill>
            </a:endParaRPr>
          </a:p>
        </p:txBody>
      </p:sp>
    </p:spTree>
    <p:extLst>
      <p:ext uri="{BB962C8B-B14F-4D97-AF65-F5344CB8AC3E}">
        <p14:creationId xmlns:p14="http://schemas.microsoft.com/office/powerpoint/2010/main" val="8145176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D8AD-AF4B-5303-6A82-D71EE6A79061}"/>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F33F4CD-43ED-6330-0A53-63085BAE17A9}"/>
              </a:ext>
            </a:extLst>
          </p:cNvPr>
          <p:cNvSpPr>
            <a:spLocks noGrp="1"/>
          </p:cNvSpPr>
          <p:nvPr>
            <p:ph idx="1"/>
          </p:nvPr>
        </p:nvSpPr>
        <p:spPr>
          <a:xfrm>
            <a:off x="1484310" y="1690577"/>
            <a:ext cx="10018713" cy="4100624"/>
          </a:xfrm>
        </p:spPr>
        <p:txBody>
          <a:bodyPr anchor="t">
            <a:normAutofit/>
          </a:bodyPr>
          <a:lstStyle/>
          <a:p>
            <a:r>
              <a:rPr lang="en-US" sz="2800" dirty="0"/>
              <a:t>FEGLI is term life insurance. It does not build any cash value. </a:t>
            </a:r>
          </a:p>
          <a:p>
            <a:r>
              <a:rPr lang="en-US" sz="2800" dirty="0"/>
              <a:t>There are no regularly scheduled open seasons to elect or increase FEGLI coverage. OPM schedules open seasons intermittently and rarely. Annuitants are </a:t>
            </a:r>
            <a:r>
              <a:rPr lang="en-US" sz="2800" u="sng" dirty="0"/>
              <a:t>not eligible</a:t>
            </a:r>
            <a:r>
              <a:rPr lang="en-US" sz="2800" dirty="0"/>
              <a:t> to participate in open season (though certain </a:t>
            </a:r>
            <a:r>
              <a:rPr lang="en-US" sz="2800" dirty="0" err="1"/>
              <a:t>compensationers</a:t>
            </a:r>
            <a:r>
              <a:rPr lang="en-US" sz="2800" dirty="0"/>
              <a:t> are).</a:t>
            </a:r>
          </a:p>
          <a:p>
            <a:r>
              <a:rPr lang="en-US" sz="2800" dirty="0"/>
              <a:t>FEGLI Handbook:</a:t>
            </a:r>
            <a:endParaRPr lang="en-US" sz="1400" dirty="0"/>
          </a:p>
        </p:txBody>
      </p:sp>
      <p:sp>
        <p:nvSpPr>
          <p:cNvPr id="4" name="Slide Number Placeholder 3">
            <a:extLst>
              <a:ext uri="{FF2B5EF4-FFF2-40B4-BE49-F238E27FC236}">
                <a16:creationId xmlns:a16="http://schemas.microsoft.com/office/drawing/2014/main" id="{1C71B931-1B78-FE19-ABC4-79E89AD1C754}"/>
              </a:ext>
            </a:extLst>
          </p:cNvPr>
          <p:cNvSpPr>
            <a:spLocks noGrp="1"/>
          </p:cNvSpPr>
          <p:nvPr>
            <p:ph type="sldNum" sz="quarter" idx="12"/>
          </p:nvPr>
        </p:nvSpPr>
        <p:spPr/>
        <p:txBody>
          <a:bodyPr/>
          <a:lstStyle/>
          <a:p>
            <a:fld id="{2DEA1BFF-5034-4F1A-B5F9-11EA113F3039}" type="slidenum">
              <a:rPr lang="en-US" smtClean="0"/>
              <a:t>75</a:t>
            </a:fld>
            <a:endParaRPr lang="en-US"/>
          </a:p>
        </p:txBody>
      </p:sp>
      <p:pic>
        <p:nvPicPr>
          <p:cNvPr id="7" name="Picture 6">
            <a:extLst>
              <a:ext uri="{FF2B5EF4-FFF2-40B4-BE49-F238E27FC236}">
                <a16:creationId xmlns:a16="http://schemas.microsoft.com/office/drawing/2014/main" id="{29C70242-7046-F06B-7129-7EA6608AA647}"/>
              </a:ext>
            </a:extLst>
          </p:cNvPr>
          <p:cNvPicPr>
            <a:picLocks noChangeAspect="1"/>
          </p:cNvPicPr>
          <p:nvPr/>
        </p:nvPicPr>
        <p:blipFill>
          <a:blip r:embed="rId3"/>
          <a:stretch>
            <a:fillRect/>
          </a:stretch>
        </p:blipFill>
        <p:spPr>
          <a:xfrm>
            <a:off x="4966676" y="4678363"/>
            <a:ext cx="1752599" cy="17525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269843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DC7-23AF-5B9D-C89D-0F45BDA5685E}"/>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1EC434C-AACD-6BFF-218A-238878224851}"/>
              </a:ext>
            </a:extLst>
          </p:cNvPr>
          <p:cNvSpPr>
            <a:spLocks noGrp="1"/>
          </p:cNvSpPr>
          <p:nvPr>
            <p:ph idx="1"/>
          </p:nvPr>
        </p:nvSpPr>
        <p:spPr>
          <a:xfrm>
            <a:off x="1484310" y="1552353"/>
            <a:ext cx="10018713" cy="4238847"/>
          </a:xfrm>
        </p:spPr>
        <p:txBody>
          <a:bodyPr>
            <a:normAutofit/>
          </a:bodyPr>
          <a:lstStyle/>
          <a:p>
            <a:r>
              <a:rPr lang="en-US" sz="2800" dirty="0"/>
              <a:t>In order to carry any FEGLI coverage into retirement, you must have been covered for the five years prior to retirement</a:t>
            </a:r>
          </a:p>
          <a:p>
            <a:r>
              <a:rPr lang="en-US" sz="2800" dirty="0"/>
              <a:t>Annuitants can reduce or cancel FEGLI coverage at any time</a:t>
            </a:r>
          </a:p>
          <a:p>
            <a:r>
              <a:rPr lang="en-US" sz="2800" dirty="0"/>
              <a:t>If annuitant elects to reduce or cancel any part of FEGLI coverage, the election is irrevocable</a:t>
            </a:r>
          </a:p>
          <a:p>
            <a:r>
              <a:rPr lang="en-US" sz="2800" dirty="0"/>
              <a:t>Annuitants cannot increase coverage, even during open season</a:t>
            </a:r>
          </a:p>
        </p:txBody>
      </p:sp>
      <p:sp>
        <p:nvSpPr>
          <p:cNvPr id="4" name="Slide Number Placeholder 3">
            <a:extLst>
              <a:ext uri="{FF2B5EF4-FFF2-40B4-BE49-F238E27FC236}">
                <a16:creationId xmlns:a16="http://schemas.microsoft.com/office/drawing/2014/main" id="{DA9BD1DF-48E2-31E9-5279-B5CA4B58E131}"/>
              </a:ext>
            </a:extLst>
          </p:cNvPr>
          <p:cNvSpPr>
            <a:spLocks noGrp="1"/>
          </p:cNvSpPr>
          <p:nvPr>
            <p:ph type="sldNum" sz="quarter" idx="12"/>
          </p:nvPr>
        </p:nvSpPr>
        <p:spPr/>
        <p:txBody>
          <a:bodyPr/>
          <a:lstStyle/>
          <a:p>
            <a:fld id="{2DEA1BFF-5034-4F1A-B5F9-11EA113F3039}" type="slidenum">
              <a:rPr lang="en-US" smtClean="0"/>
              <a:t>76</a:t>
            </a:fld>
            <a:endParaRPr lang="en-US"/>
          </a:p>
        </p:txBody>
      </p:sp>
    </p:spTree>
    <p:extLst>
      <p:ext uri="{BB962C8B-B14F-4D97-AF65-F5344CB8AC3E}">
        <p14:creationId xmlns:p14="http://schemas.microsoft.com/office/powerpoint/2010/main" val="29069996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1CEB-5A31-2BAB-11F5-FCEEBAD0D41F}"/>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97FAA773-633D-B008-29A6-8EA76C1B6A45}"/>
              </a:ext>
            </a:extLst>
          </p:cNvPr>
          <p:cNvSpPr>
            <a:spLocks noGrp="1"/>
          </p:cNvSpPr>
          <p:nvPr>
            <p:ph idx="1"/>
          </p:nvPr>
        </p:nvSpPr>
        <p:spPr>
          <a:xfrm>
            <a:off x="1484310" y="1669312"/>
            <a:ext cx="10018713" cy="4121889"/>
          </a:xfrm>
        </p:spPr>
        <p:txBody>
          <a:bodyPr>
            <a:normAutofit/>
          </a:bodyPr>
          <a:lstStyle/>
          <a:p>
            <a:r>
              <a:rPr lang="en-US" sz="2800" dirty="0"/>
              <a:t>Basic - Final salary rounded up to nearest 1,000 plus $2,000</a:t>
            </a:r>
          </a:p>
          <a:p>
            <a:r>
              <a:rPr lang="en-US" sz="2800" dirty="0"/>
              <a:t>Option A - $10,000</a:t>
            </a:r>
          </a:p>
          <a:p>
            <a:r>
              <a:rPr lang="en-US" sz="2800" dirty="0"/>
              <a:t>Option B - Final salary rounded up to nearest $1,000. Increased by up to 5 multiples</a:t>
            </a:r>
          </a:p>
          <a:p>
            <a:r>
              <a:rPr lang="en-US" sz="2800" dirty="0"/>
              <a:t>Option C - Family: $5,000 spouse and $2,500 eligible children. Increased by up to 5 multiples </a:t>
            </a:r>
          </a:p>
        </p:txBody>
      </p:sp>
      <p:sp>
        <p:nvSpPr>
          <p:cNvPr id="4" name="Slide Number Placeholder 3">
            <a:extLst>
              <a:ext uri="{FF2B5EF4-FFF2-40B4-BE49-F238E27FC236}">
                <a16:creationId xmlns:a16="http://schemas.microsoft.com/office/drawing/2014/main" id="{E8E97C91-B25A-47C3-42E6-1B18C7EF8D67}"/>
              </a:ext>
            </a:extLst>
          </p:cNvPr>
          <p:cNvSpPr>
            <a:spLocks noGrp="1"/>
          </p:cNvSpPr>
          <p:nvPr>
            <p:ph type="sldNum" sz="quarter" idx="12"/>
          </p:nvPr>
        </p:nvSpPr>
        <p:spPr/>
        <p:txBody>
          <a:bodyPr/>
          <a:lstStyle/>
          <a:p>
            <a:fld id="{2DEA1BFF-5034-4F1A-B5F9-11EA113F3039}" type="slidenum">
              <a:rPr lang="en-US" smtClean="0"/>
              <a:t>77</a:t>
            </a:fld>
            <a:endParaRPr lang="en-US"/>
          </a:p>
        </p:txBody>
      </p:sp>
    </p:spTree>
    <p:extLst>
      <p:ext uri="{BB962C8B-B14F-4D97-AF65-F5344CB8AC3E}">
        <p14:creationId xmlns:p14="http://schemas.microsoft.com/office/powerpoint/2010/main" val="24071640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DB07-6414-DAE7-76B0-8317426E2990}"/>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8263D270-C08F-3467-BA4A-7771A7FEA4D1}"/>
              </a:ext>
            </a:extLst>
          </p:cNvPr>
          <p:cNvSpPr>
            <a:spLocks noGrp="1"/>
          </p:cNvSpPr>
          <p:nvPr>
            <p:ph idx="1"/>
          </p:nvPr>
        </p:nvSpPr>
        <p:spPr>
          <a:xfrm>
            <a:off x="1484311" y="1382233"/>
            <a:ext cx="10381624" cy="5050465"/>
          </a:xfrm>
        </p:spPr>
        <p:txBody>
          <a:bodyPr>
            <a:normAutofit/>
          </a:bodyPr>
          <a:lstStyle/>
          <a:p>
            <a:r>
              <a:rPr lang="en-US" sz="2800" dirty="0"/>
              <a:t>Basic – Final salary rounded up to nearest $1,000 plus $2000</a:t>
            </a:r>
          </a:p>
          <a:p>
            <a:r>
              <a:rPr lang="en-US" sz="2800" dirty="0"/>
              <a:t>Three choices at retirement:</a:t>
            </a:r>
          </a:p>
          <a:p>
            <a:pPr lvl="1"/>
            <a:r>
              <a:rPr lang="en-US" sz="2400" dirty="0"/>
              <a:t>75% Reduction – payout reduces 2% per month starting at age 65* until it reaches 25%, then frozen. </a:t>
            </a:r>
            <a:r>
              <a:rPr lang="en-US" sz="2400" b="1" dirty="0"/>
              <a:t>No premiums once it starts to reduce.</a:t>
            </a:r>
          </a:p>
          <a:p>
            <a:pPr lvl="1"/>
            <a:r>
              <a:rPr lang="en-US" sz="2400" dirty="0"/>
              <a:t>50% Reduction – payout reduces 1% per month starting at age 65* until it reaches 50%, then frozen. Premiums increase with age for life.</a:t>
            </a:r>
          </a:p>
          <a:p>
            <a:pPr lvl="1"/>
            <a:r>
              <a:rPr lang="en-US" sz="2400" dirty="0"/>
              <a:t>No Reduction – payout remains the same. Premiums increase with age for life unless annuitant switches to 75% reduction.</a:t>
            </a:r>
          </a:p>
          <a:p>
            <a:pPr marL="457200" lvl="1" indent="0">
              <a:buNone/>
            </a:pPr>
            <a:r>
              <a:rPr lang="en-US" sz="2200" dirty="0"/>
              <a:t>*or at retirement if later</a:t>
            </a:r>
          </a:p>
        </p:txBody>
      </p:sp>
      <p:sp>
        <p:nvSpPr>
          <p:cNvPr id="4" name="Slide Number Placeholder 3">
            <a:extLst>
              <a:ext uri="{FF2B5EF4-FFF2-40B4-BE49-F238E27FC236}">
                <a16:creationId xmlns:a16="http://schemas.microsoft.com/office/drawing/2014/main" id="{3D0E67F0-3A1C-7A5B-0634-52AEE7AF79C2}"/>
              </a:ext>
            </a:extLst>
          </p:cNvPr>
          <p:cNvSpPr>
            <a:spLocks noGrp="1"/>
          </p:cNvSpPr>
          <p:nvPr>
            <p:ph type="sldNum" sz="quarter" idx="12"/>
          </p:nvPr>
        </p:nvSpPr>
        <p:spPr/>
        <p:txBody>
          <a:bodyPr/>
          <a:lstStyle/>
          <a:p>
            <a:fld id="{2DEA1BFF-5034-4F1A-B5F9-11EA113F3039}" type="slidenum">
              <a:rPr lang="en-US" smtClean="0"/>
              <a:t>78</a:t>
            </a:fld>
            <a:endParaRPr lang="en-US"/>
          </a:p>
        </p:txBody>
      </p:sp>
    </p:spTree>
    <p:extLst>
      <p:ext uri="{BB962C8B-B14F-4D97-AF65-F5344CB8AC3E}">
        <p14:creationId xmlns:p14="http://schemas.microsoft.com/office/powerpoint/2010/main" val="2655247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E4B6-842E-61B3-264F-DEB8879D5017}"/>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B66DBED-3EBF-87DD-1647-30520BF7A7A7}"/>
              </a:ext>
            </a:extLst>
          </p:cNvPr>
          <p:cNvSpPr>
            <a:spLocks noGrp="1"/>
          </p:cNvSpPr>
          <p:nvPr>
            <p:ph idx="1"/>
          </p:nvPr>
        </p:nvSpPr>
        <p:spPr>
          <a:xfrm>
            <a:off x="1669312" y="1520457"/>
            <a:ext cx="9558669" cy="4858042"/>
          </a:xfrm>
        </p:spPr>
        <p:txBody>
          <a:bodyPr>
            <a:normAutofit/>
          </a:bodyPr>
          <a:lstStyle/>
          <a:p>
            <a:r>
              <a:rPr lang="en-US" sz="3200" dirty="0"/>
              <a:t>Option A - $10,000 benefit</a:t>
            </a:r>
          </a:p>
          <a:p>
            <a:pPr lvl="1"/>
            <a:r>
              <a:rPr lang="en-US" sz="2800" dirty="0"/>
              <a:t>The amount of Option A coverage automatically begins reducing at age 65, or retirement if later.</a:t>
            </a:r>
          </a:p>
          <a:p>
            <a:pPr lvl="1"/>
            <a:r>
              <a:rPr lang="en-US" sz="2800" dirty="0"/>
              <a:t>The amount of coverage reduces by 2% ($200) each month until the amount has been reduced by 75%. Only 25% of the original amount ($2,500) is payable as a death benefit once the full reduction has been reached. </a:t>
            </a:r>
            <a:r>
              <a:rPr lang="en-US" sz="2800" b="1" dirty="0"/>
              <a:t>No premiums once it starts to reduce.</a:t>
            </a:r>
          </a:p>
        </p:txBody>
      </p:sp>
      <p:sp>
        <p:nvSpPr>
          <p:cNvPr id="4" name="Slide Number Placeholder 3">
            <a:extLst>
              <a:ext uri="{FF2B5EF4-FFF2-40B4-BE49-F238E27FC236}">
                <a16:creationId xmlns:a16="http://schemas.microsoft.com/office/drawing/2014/main" id="{3942358B-0DA3-3234-3850-D0133F442B64}"/>
              </a:ext>
            </a:extLst>
          </p:cNvPr>
          <p:cNvSpPr>
            <a:spLocks noGrp="1"/>
          </p:cNvSpPr>
          <p:nvPr>
            <p:ph type="sldNum" sz="quarter" idx="12"/>
          </p:nvPr>
        </p:nvSpPr>
        <p:spPr/>
        <p:txBody>
          <a:bodyPr/>
          <a:lstStyle/>
          <a:p>
            <a:fld id="{2DEA1BFF-5034-4F1A-B5F9-11EA113F3039}" type="slidenum">
              <a:rPr lang="en-US" smtClean="0"/>
              <a:t>79</a:t>
            </a:fld>
            <a:endParaRPr lang="en-US"/>
          </a:p>
        </p:txBody>
      </p:sp>
    </p:spTree>
    <p:extLst>
      <p:ext uri="{BB962C8B-B14F-4D97-AF65-F5344CB8AC3E}">
        <p14:creationId xmlns:p14="http://schemas.microsoft.com/office/powerpoint/2010/main" val="44467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2001473" y="2020186"/>
            <a:ext cx="9130816" cy="4212070"/>
          </a:xfrm>
        </p:spPr>
        <p:txBody>
          <a:bodyPr>
            <a:normAutofit/>
          </a:bodyPr>
          <a:lstStyle/>
          <a:p>
            <a:r>
              <a:rPr lang="en-US" sz="3200" dirty="0"/>
              <a:t>Alternative Form of Annuity (AFA)</a:t>
            </a:r>
          </a:p>
          <a:p>
            <a:pPr lvl="1"/>
            <a:r>
              <a:rPr lang="en-US" sz="2800" dirty="0"/>
              <a:t>Life-threatening affliction or other critical medical condition</a:t>
            </a:r>
          </a:p>
          <a:p>
            <a:r>
              <a:rPr lang="en-US" sz="3200" dirty="0"/>
              <a:t>Early Voluntary Retirement</a:t>
            </a:r>
          </a:p>
          <a:p>
            <a:pPr lvl="1"/>
            <a:r>
              <a:rPr lang="en-US" sz="2800" dirty="0"/>
              <a:t>Due to a reduction-in-force (RIF)</a:t>
            </a:r>
          </a:p>
          <a:p>
            <a:r>
              <a:rPr lang="en-US" sz="3200" dirty="0"/>
              <a:t>Phased </a:t>
            </a:r>
          </a:p>
          <a:p>
            <a:pPr lvl="1"/>
            <a:r>
              <a:rPr lang="en-US" sz="2800" dirty="0"/>
              <a:t>Not currently available to USPS employees</a:t>
            </a:r>
          </a:p>
        </p:txBody>
      </p:sp>
      <p:sp>
        <p:nvSpPr>
          <p:cNvPr id="5" name="Slide Number Placeholder 4">
            <a:extLst>
              <a:ext uri="{FF2B5EF4-FFF2-40B4-BE49-F238E27FC236}">
                <a16:creationId xmlns:a16="http://schemas.microsoft.com/office/drawing/2014/main" id="{3EB57789-96F9-31F0-3441-7EBB66183FB8}"/>
              </a:ext>
            </a:extLst>
          </p:cNvPr>
          <p:cNvSpPr>
            <a:spLocks noGrp="1"/>
          </p:cNvSpPr>
          <p:nvPr>
            <p:ph type="sldNum" sz="quarter" idx="12"/>
          </p:nvPr>
        </p:nvSpPr>
        <p:spPr/>
        <p:txBody>
          <a:bodyPr/>
          <a:lstStyle/>
          <a:p>
            <a:fld id="{2DEA1BFF-5034-4F1A-B5F9-11EA113F3039}" type="slidenum">
              <a:rPr lang="en-US" smtClean="0"/>
              <a:t>8</a:t>
            </a:fld>
            <a:endParaRPr lang="en-US"/>
          </a:p>
        </p:txBody>
      </p:sp>
      <p:pic>
        <p:nvPicPr>
          <p:cNvPr id="6" name="Picture 5">
            <a:extLst>
              <a:ext uri="{FF2B5EF4-FFF2-40B4-BE49-F238E27FC236}">
                <a16:creationId xmlns:a16="http://schemas.microsoft.com/office/drawing/2014/main" id="{64F0C552-5687-F4B4-FB13-9B3C0343B5BE}"/>
              </a:ext>
            </a:extLst>
          </p:cNvPr>
          <p:cNvPicPr>
            <a:picLocks noChangeAspect="1"/>
          </p:cNvPicPr>
          <p:nvPr/>
        </p:nvPicPr>
        <p:blipFill>
          <a:blip r:embed="rId3"/>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E449E3D9-D6B5-0DEB-6F4F-CF1B4706BDC9}"/>
              </a:ext>
            </a:extLst>
          </p:cNvPr>
          <p:cNvSpPr txBox="1">
            <a:spLocks/>
          </p:cNvSpPr>
          <p:nvPr/>
        </p:nvSpPr>
        <p:spPr>
          <a:xfrm>
            <a:off x="4210493" y="190500"/>
            <a:ext cx="7292530"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Types of Retirement</a:t>
            </a:r>
            <a:endParaRPr lang="en-US" dirty="0"/>
          </a:p>
        </p:txBody>
      </p:sp>
    </p:spTree>
    <p:extLst>
      <p:ext uri="{BB962C8B-B14F-4D97-AF65-F5344CB8AC3E}">
        <p14:creationId xmlns:p14="http://schemas.microsoft.com/office/powerpoint/2010/main" val="2174695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4C33-8C58-B59E-4311-2249084256A6}"/>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F5540AA6-DD13-8061-62CD-FA38AA6871D6}"/>
              </a:ext>
            </a:extLst>
          </p:cNvPr>
          <p:cNvSpPr>
            <a:spLocks noGrp="1"/>
          </p:cNvSpPr>
          <p:nvPr>
            <p:ph idx="1"/>
          </p:nvPr>
        </p:nvSpPr>
        <p:spPr>
          <a:xfrm>
            <a:off x="1484310" y="1509823"/>
            <a:ext cx="9126983" cy="4722433"/>
          </a:xfrm>
        </p:spPr>
        <p:txBody>
          <a:bodyPr>
            <a:normAutofit/>
          </a:bodyPr>
          <a:lstStyle/>
          <a:p>
            <a:r>
              <a:rPr lang="en-US" sz="3200" dirty="0"/>
              <a:t>Option B</a:t>
            </a:r>
          </a:p>
          <a:p>
            <a:pPr lvl="1"/>
            <a:r>
              <a:rPr lang="en-US" sz="2800" dirty="0"/>
              <a:t>Final salary rounded to next $1,000. Up to 5 multiples.</a:t>
            </a:r>
          </a:p>
          <a:p>
            <a:pPr lvl="1"/>
            <a:r>
              <a:rPr lang="en-US" sz="2800" dirty="0"/>
              <a:t>At retirement</a:t>
            </a:r>
          </a:p>
          <a:p>
            <a:pPr lvl="2"/>
            <a:r>
              <a:rPr lang="en-US" sz="2400" dirty="0"/>
              <a:t>Elect number of multiples you want to continue</a:t>
            </a:r>
          </a:p>
          <a:p>
            <a:pPr lvl="2"/>
            <a:r>
              <a:rPr lang="en-US" sz="2400" dirty="0"/>
              <a:t>choose “no reduction” or “full reduction” at age 65*</a:t>
            </a:r>
          </a:p>
          <a:p>
            <a:pPr lvl="2"/>
            <a:r>
              <a:rPr lang="en-US" sz="2400" dirty="0"/>
              <a:t>You may split elections among your multiples</a:t>
            </a:r>
          </a:p>
          <a:p>
            <a:pPr marL="914400" lvl="2" indent="0">
              <a:buNone/>
            </a:pPr>
            <a:endParaRPr lang="en-US" dirty="0"/>
          </a:p>
          <a:p>
            <a:pPr marL="914400" lvl="2" indent="0">
              <a:buNone/>
            </a:pPr>
            <a:r>
              <a:rPr lang="en-US" dirty="0"/>
              <a:t>*or at retirement if later</a:t>
            </a:r>
          </a:p>
        </p:txBody>
      </p:sp>
      <p:sp>
        <p:nvSpPr>
          <p:cNvPr id="4" name="Slide Number Placeholder 3">
            <a:extLst>
              <a:ext uri="{FF2B5EF4-FFF2-40B4-BE49-F238E27FC236}">
                <a16:creationId xmlns:a16="http://schemas.microsoft.com/office/drawing/2014/main" id="{2A4EF0E1-CAC0-76C6-BDD9-0A56DC966737}"/>
              </a:ext>
            </a:extLst>
          </p:cNvPr>
          <p:cNvSpPr>
            <a:spLocks noGrp="1"/>
          </p:cNvSpPr>
          <p:nvPr>
            <p:ph type="sldNum" sz="quarter" idx="12"/>
          </p:nvPr>
        </p:nvSpPr>
        <p:spPr/>
        <p:txBody>
          <a:bodyPr/>
          <a:lstStyle/>
          <a:p>
            <a:fld id="{2DEA1BFF-5034-4F1A-B5F9-11EA113F3039}" type="slidenum">
              <a:rPr lang="en-US" smtClean="0"/>
              <a:t>80</a:t>
            </a:fld>
            <a:endParaRPr lang="en-US"/>
          </a:p>
        </p:txBody>
      </p:sp>
    </p:spTree>
    <p:extLst>
      <p:ext uri="{BB962C8B-B14F-4D97-AF65-F5344CB8AC3E}">
        <p14:creationId xmlns:p14="http://schemas.microsoft.com/office/powerpoint/2010/main" val="26636654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8632C-AB4C-A8A9-3D4E-41B68B5E7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1E607-128E-94B3-931B-6105CF864062}"/>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A1DE9ED7-3B96-07A5-1227-F588EF5BF70F}"/>
              </a:ext>
            </a:extLst>
          </p:cNvPr>
          <p:cNvSpPr>
            <a:spLocks noGrp="1"/>
          </p:cNvSpPr>
          <p:nvPr>
            <p:ph idx="1"/>
          </p:nvPr>
        </p:nvSpPr>
        <p:spPr>
          <a:xfrm>
            <a:off x="1484310" y="1509823"/>
            <a:ext cx="10018713" cy="4738577"/>
          </a:xfrm>
        </p:spPr>
        <p:txBody>
          <a:bodyPr>
            <a:normAutofit/>
          </a:bodyPr>
          <a:lstStyle/>
          <a:p>
            <a:r>
              <a:rPr lang="en-US" sz="3200" dirty="0"/>
              <a:t>Option B</a:t>
            </a:r>
          </a:p>
          <a:p>
            <a:pPr lvl="1"/>
            <a:r>
              <a:rPr lang="en-US" sz="2800" dirty="0"/>
              <a:t>Full Reduction – the original value reduces by 2% each month for 50 months, at which time no benefits are payable. </a:t>
            </a:r>
            <a:r>
              <a:rPr lang="en-US" sz="2800" b="1" dirty="0"/>
              <a:t>No premiums once it starts to reduce. </a:t>
            </a:r>
          </a:p>
          <a:p>
            <a:pPr lvl="1"/>
            <a:r>
              <a:rPr lang="en-US" sz="2800" dirty="0"/>
              <a:t>No Reduction –  no reduction in coverage, but you will continue to pay premiums associated with your age group.</a:t>
            </a:r>
          </a:p>
        </p:txBody>
      </p:sp>
      <p:sp>
        <p:nvSpPr>
          <p:cNvPr id="4" name="Slide Number Placeholder 3">
            <a:extLst>
              <a:ext uri="{FF2B5EF4-FFF2-40B4-BE49-F238E27FC236}">
                <a16:creationId xmlns:a16="http://schemas.microsoft.com/office/drawing/2014/main" id="{5F2C3F55-AEE2-1F60-4A20-08489BEC59B3}"/>
              </a:ext>
            </a:extLst>
          </p:cNvPr>
          <p:cNvSpPr>
            <a:spLocks noGrp="1"/>
          </p:cNvSpPr>
          <p:nvPr>
            <p:ph type="sldNum" sz="quarter" idx="12"/>
          </p:nvPr>
        </p:nvSpPr>
        <p:spPr/>
        <p:txBody>
          <a:bodyPr/>
          <a:lstStyle/>
          <a:p>
            <a:fld id="{2DEA1BFF-5034-4F1A-B5F9-11EA113F3039}" type="slidenum">
              <a:rPr lang="en-US" smtClean="0"/>
              <a:t>81</a:t>
            </a:fld>
            <a:endParaRPr lang="en-US"/>
          </a:p>
        </p:txBody>
      </p:sp>
    </p:spTree>
    <p:extLst>
      <p:ext uri="{BB962C8B-B14F-4D97-AF65-F5344CB8AC3E}">
        <p14:creationId xmlns:p14="http://schemas.microsoft.com/office/powerpoint/2010/main" val="1986366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7F17-0B3A-C31D-EBBE-466A9DB3F765}"/>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E11C610-357F-55FF-E164-E120C018ABA7}"/>
              </a:ext>
            </a:extLst>
          </p:cNvPr>
          <p:cNvSpPr>
            <a:spLocks noGrp="1"/>
          </p:cNvSpPr>
          <p:nvPr>
            <p:ph idx="1"/>
          </p:nvPr>
        </p:nvSpPr>
        <p:spPr>
          <a:xfrm>
            <a:off x="1484310" y="1562986"/>
            <a:ext cx="10018713" cy="4685414"/>
          </a:xfrm>
        </p:spPr>
        <p:txBody>
          <a:bodyPr>
            <a:normAutofit lnSpcReduction="10000"/>
          </a:bodyPr>
          <a:lstStyle/>
          <a:p>
            <a:r>
              <a:rPr lang="en-US" sz="3200" dirty="0"/>
              <a:t>Option C – Family</a:t>
            </a:r>
          </a:p>
          <a:p>
            <a:pPr lvl="1"/>
            <a:r>
              <a:rPr lang="en-US" sz="2800" dirty="0"/>
              <a:t>$5,000 spouse and $2,500 for eligible children </a:t>
            </a:r>
          </a:p>
          <a:p>
            <a:pPr lvl="2"/>
            <a:r>
              <a:rPr lang="en-US" sz="2400" dirty="0"/>
              <a:t>up to 5 multiples</a:t>
            </a:r>
          </a:p>
          <a:p>
            <a:pPr lvl="1"/>
            <a:r>
              <a:rPr lang="en-US" sz="2800" dirty="0"/>
              <a:t>At retirement:</a:t>
            </a:r>
          </a:p>
          <a:p>
            <a:pPr lvl="2"/>
            <a:r>
              <a:rPr lang="en-US" sz="2400" dirty="0"/>
              <a:t>Elect number of multiples you want to continue</a:t>
            </a:r>
          </a:p>
          <a:p>
            <a:pPr lvl="2"/>
            <a:r>
              <a:rPr lang="en-US" sz="2400" dirty="0"/>
              <a:t>Choose “no reduction” or “full reduction” at age 65*</a:t>
            </a:r>
          </a:p>
          <a:p>
            <a:pPr lvl="2"/>
            <a:r>
              <a:rPr lang="en-US" sz="2400" dirty="0"/>
              <a:t>You may split elections among your multiples</a:t>
            </a:r>
          </a:p>
          <a:p>
            <a:pPr lvl="2"/>
            <a:endParaRPr lang="en-US" sz="2000" dirty="0"/>
          </a:p>
          <a:p>
            <a:pPr marL="914400" lvl="2" indent="0">
              <a:buNone/>
            </a:pPr>
            <a:r>
              <a:rPr lang="en-US" sz="2000" dirty="0"/>
              <a:t>*or at retirement if later</a:t>
            </a:r>
          </a:p>
        </p:txBody>
      </p:sp>
      <p:sp>
        <p:nvSpPr>
          <p:cNvPr id="4" name="Slide Number Placeholder 3">
            <a:extLst>
              <a:ext uri="{FF2B5EF4-FFF2-40B4-BE49-F238E27FC236}">
                <a16:creationId xmlns:a16="http://schemas.microsoft.com/office/drawing/2014/main" id="{BD4EB0BD-7127-13B9-0246-0494BAC2F570}"/>
              </a:ext>
            </a:extLst>
          </p:cNvPr>
          <p:cNvSpPr>
            <a:spLocks noGrp="1"/>
          </p:cNvSpPr>
          <p:nvPr>
            <p:ph type="sldNum" sz="quarter" idx="12"/>
          </p:nvPr>
        </p:nvSpPr>
        <p:spPr/>
        <p:txBody>
          <a:bodyPr/>
          <a:lstStyle/>
          <a:p>
            <a:fld id="{2DEA1BFF-5034-4F1A-B5F9-11EA113F3039}" type="slidenum">
              <a:rPr lang="en-US" smtClean="0"/>
              <a:t>82</a:t>
            </a:fld>
            <a:endParaRPr lang="en-US"/>
          </a:p>
        </p:txBody>
      </p:sp>
    </p:spTree>
    <p:extLst>
      <p:ext uri="{BB962C8B-B14F-4D97-AF65-F5344CB8AC3E}">
        <p14:creationId xmlns:p14="http://schemas.microsoft.com/office/powerpoint/2010/main" val="37720741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83138-C4C8-995F-B364-D98D969C2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76873-E3F0-F29E-88C7-C798CE5541B7}"/>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E613D4D-074C-EE39-641C-D966C484F429}"/>
              </a:ext>
            </a:extLst>
          </p:cNvPr>
          <p:cNvSpPr>
            <a:spLocks noGrp="1"/>
          </p:cNvSpPr>
          <p:nvPr>
            <p:ph idx="1"/>
          </p:nvPr>
        </p:nvSpPr>
        <p:spPr>
          <a:xfrm>
            <a:off x="1484310" y="1463674"/>
            <a:ext cx="9371532" cy="4403457"/>
          </a:xfrm>
        </p:spPr>
        <p:txBody>
          <a:bodyPr>
            <a:normAutofit/>
          </a:bodyPr>
          <a:lstStyle/>
          <a:p>
            <a:r>
              <a:rPr lang="en-US" sz="3200" dirty="0"/>
              <a:t>Option C – Family</a:t>
            </a:r>
          </a:p>
          <a:p>
            <a:pPr lvl="1"/>
            <a:r>
              <a:rPr lang="en-US" sz="2400" dirty="0"/>
              <a:t>Full Reduction – the value reduces by 2% of the original amount each month for 50 months, at which time no benefits are payable. </a:t>
            </a:r>
            <a:r>
              <a:rPr lang="en-US" sz="2400" b="1" dirty="0"/>
              <a:t>No premiums once it starts to reduce. </a:t>
            </a:r>
          </a:p>
          <a:p>
            <a:pPr lvl="1"/>
            <a:r>
              <a:rPr lang="en-US" sz="2800" dirty="0"/>
              <a:t>No Reduction – no reduction in coverage, but you will continue to pay premiums appropriate to your age group.</a:t>
            </a:r>
          </a:p>
        </p:txBody>
      </p:sp>
      <p:sp>
        <p:nvSpPr>
          <p:cNvPr id="4" name="Slide Number Placeholder 3">
            <a:extLst>
              <a:ext uri="{FF2B5EF4-FFF2-40B4-BE49-F238E27FC236}">
                <a16:creationId xmlns:a16="http://schemas.microsoft.com/office/drawing/2014/main" id="{971FFACC-B377-833F-4E8F-E6A6799E4FF7}"/>
              </a:ext>
            </a:extLst>
          </p:cNvPr>
          <p:cNvSpPr>
            <a:spLocks noGrp="1"/>
          </p:cNvSpPr>
          <p:nvPr>
            <p:ph type="sldNum" sz="quarter" idx="12"/>
          </p:nvPr>
        </p:nvSpPr>
        <p:spPr/>
        <p:txBody>
          <a:bodyPr/>
          <a:lstStyle/>
          <a:p>
            <a:fld id="{2DEA1BFF-5034-4F1A-B5F9-11EA113F3039}" type="slidenum">
              <a:rPr lang="en-US" smtClean="0"/>
              <a:t>83</a:t>
            </a:fld>
            <a:endParaRPr lang="en-US"/>
          </a:p>
        </p:txBody>
      </p:sp>
    </p:spTree>
    <p:extLst>
      <p:ext uri="{BB962C8B-B14F-4D97-AF65-F5344CB8AC3E}">
        <p14:creationId xmlns:p14="http://schemas.microsoft.com/office/powerpoint/2010/main" val="1413963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CF40-AEEE-44E5-01F9-4427EE0D1AA6}"/>
              </a:ext>
            </a:extLst>
          </p:cNvPr>
          <p:cNvSpPr>
            <a:spLocks noGrp="1"/>
          </p:cNvSpPr>
          <p:nvPr>
            <p:ph type="title"/>
          </p:nvPr>
        </p:nvSpPr>
        <p:spPr/>
        <p:txBody>
          <a:bodyPr>
            <a:normAutofit/>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C9D18421-6B1B-18F8-DF1A-C0DBBE6EB1B1}"/>
              </a:ext>
            </a:extLst>
          </p:cNvPr>
          <p:cNvSpPr>
            <a:spLocks noGrp="1"/>
          </p:cNvSpPr>
          <p:nvPr>
            <p:ph idx="1"/>
          </p:nvPr>
        </p:nvSpPr>
        <p:spPr>
          <a:xfrm>
            <a:off x="1484310" y="1616150"/>
            <a:ext cx="10254034" cy="2413590"/>
          </a:xfrm>
        </p:spPr>
        <p:txBody>
          <a:bodyPr>
            <a:normAutofit fontScale="92500" lnSpcReduction="20000"/>
          </a:bodyPr>
          <a:lstStyle/>
          <a:p>
            <a:r>
              <a:rPr lang="en-US" sz="3200" dirty="0"/>
              <a:t>Premiums for Annuitants</a:t>
            </a:r>
          </a:p>
          <a:p>
            <a:pPr lvl="1"/>
            <a:r>
              <a:rPr lang="en-US" sz="1800" dirty="0">
                <a:solidFill>
                  <a:srgbClr val="0070C0"/>
                </a:solidFill>
                <a:hlinkClick r:id="rId3">
                  <a:extLst>
                    <a:ext uri="{A12FA001-AC4F-418D-AE19-62706E023703}">
                      <ahyp:hlinkClr xmlns:ahyp="http://schemas.microsoft.com/office/drawing/2018/hyperlinkcolor" val="tx"/>
                    </a:ext>
                  </a:extLst>
                </a:hlinkClick>
              </a:rPr>
              <a:t>https://www.opm.gov/healthcare-insurance/life-insurance/program-information/#url=Premiums-for-Annuitants</a:t>
            </a:r>
            <a:r>
              <a:rPr lang="en-US" sz="1800" dirty="0">
                <a:solidFill>
                  <a:srgbClr val="0070C0"/>
                </a:solidFill>
              </a:rPr>
              <a:t> </a:t>
            </a:r>
          </a:p>
          <a:p>
            <a:r>
              <a:rPr lang="en-US" sz="3200" dirty="0"/>
              <a:t>FEGLI Calculator (continue through to calculate coverage following retirement)</a:t>
            </a:r>
          </a:p>
          <a:p>
            <a:pPr lvl="1"/>
            <a:r>
              <a:rPr lang="en-US" sz="1800" dirty="0">
                <a:solidFill>
                  <a:srgbClr val="0070C0"/>
                </a:solidFill>
                <a:hlinkClick r:id="rId4">
                  <a:extLst>
                    <a:ext uri="{A12FA001-AC4F-418D-AE19-62706E023703}">
                      <ahyp:hlinkClr xmlns:ahyp="http://schemas.microsoft.com/office/drawing/2018/hyperlinkcolor" val="tx"/>
                    </a:ext>
                  </a:extLst>
                </a:hlinkClick>
              </a:rPr>
              <a:t>https://www.opm.gov/retirement-center/calculators/fegli-calculator/</a:t>
            </a:r>
            <a:r>
              <a:rPr lang="en-US" sz="1800" dirty="0">
                <a:solidFill>
                  <a:srgbClr val="0070C0"/>
                </a:solidFill>
              </a:rPr>
              <a:t> </a:t>
            </a:r>
          </a:p>
        </p:txBody>
      </p:sp>
      <p:sp>
        <p:nvSpPr>
          <p:cNvPr id="4" name="Slide Number Placeholder 3">
            <a:extLst>
              <a:ext uri="{FF2B5EF4-FFF2-40B4-BE49-F238E27FC236}">
                <a16:creationId xmlns:a16="http://schemas.microsoft.com/office/drawing/2014/main" id="{69493DB9-3DFC-F2A0-A801-4D1D0E033FDA}"/>
              </a:ext>
            </a:extLst>
          </p:cNvPr>
          <p:cNvSpPr>
            <a:spLocks noGrp="1"/>
          </p:cNvSpPr>
          <p:nvPr>
            <p:ph type="sldNum" sz="quarter" idx="12"/>
          </p:nvPr>
        </p:nvSpPr>
        <p:spPr/>
        <p:txBody>
          <a:bodyPr/>
          <a:lstStyle/>
          <a:p>
            <a:fld id="{2DEA1BFF-5034-4F1A-B5F9-11EA113F3039}" type="slidenum">
              <a:rPr lang="en-US" smtClean="0"/>
              <a:t>84</a:t>
            </a:fld>
            <a:endParaRPr lang="en-US"/>
          </a:p>
        </p:txBody>
      </p:sp>
      <p:pic>
        <p:nvPicPr>
          <p:cNvPr id="5" name="Picture 4">
            <a:extLst>
              <a:ext uri="{FF2B5EF4-FFF2-40B4-BE49-F238E27FC236}">
                <a16:creationId xmlns:a16="http://schemas.microsoft.com/office/drawing/2014/main" id="{BF0B4D75-3324-23A9-8D7B-6470FA0CD770}"/>
              </a:ext>
            </a:extLst>
          </p:cNvPr>
          <p:cNvPicPr>
            <a:picLocks noChangeAspect="1"/>
          </p:cNvPicPr>
          <p:nvPr/>
        </p:nvPicPr>
        <p:blipFill>
          <a:blip r:embed="rId5"/>
          <a:stretch>
            <a:fillRect/>
          </a:stretch>
        </p:blipFill>
        <p:spPr>
          <a:xfrm>
            <a:off x="5118972" y="4116440"/>
            <a:ext cx="2291922" cy="229192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20126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8CA5-5873-08BF-DD64-C708158343AD}"/>
              </a:ext>
            </a:extLst>
          </p:cNvPr>
          <p:cNvSpPr>
            <a:spLocks noGrp="1"/>
          </p:cNvSpPr>
          <p:nvPr>
            <p:ph type="title"/>
          </p:nvPr>
        </p:nvSpPr>
        <p:spPr>
          <a:xfrm>
            <a:off x="1484311" y="685800"/>
            <a:ext cx="10018713" cy="1185333"/>
          </a:xfrm>
        </p:spPr>
        <p:txBody>
          <a:bodyPr>
            <a:normAutofit/>
          </a:bodyPr>
          <a:lstStyle/>
          <a:p>
            <a:r>
              <a:rPr lang="en-US" dirty="0"/>
              <a:t>Mutual Benefit Association</a:t>
            </a:r>
          </a:p>
        </p:txBody>
      </p:sp>
      <p:sp>
        <p:nvSpPr>
          <p:cNvPr id="3" name="Content Placeholder 2">
            <a:extLst>
              <a:ext uri="{FF2B5EF4-FFF2-40B4-BE49-F238E27FC236}">
                <a16:creationId xmlns:a16="http://schemas.microsoft.com/office/drawing/2014/main" id="{2B71B603-C50F-FC1D-2F3D-9E29ED3E53DA}"/>
              </a:ext>
            </a:extLst>
          </p:cNvPr>
          <p:cNvSpPr>
            <a:spLocks noGrp="1"/>
          </p:cNvSpPr>
          <p:nvPr>
            <p:ph idx="1"/>
          </p:nvPr>
        </p:nvSpPr>
        <p:spPr>
          <a:xfrm>
            <a:off x="1484311" y="1998133"/>
            <a:ext cx="6855356" cy="3793067"/>
          </a:xfrm>
        </p:spPr>
        <p:txBody>
          <a:bodyPr>
            <a:normAutofit/>
          </a:bodyPr>
          <a:lstStyle/>
          <a:p>
            <a:r>
              <a:rPr lang="en-US" sz="2800" dirty="0"/>
              <a:t>Founded in 1891 by and for NALC members and their families</a:t>
            </a:r>
          </a:p>
          <a:p>
            <a:r>
              <a:rPr lang="en-US" sz="2800" dirty="0"/>
              <a:t>Designed to give members and their families the best possible protection for the lowest cost.</a:t>
            </a:r>
          </a:p>
          <a:p>
            <a:r>
              <a:rPr lang="en-US" sz="2800" dirty="0"/>
              <a:t>Many plans and options available.</a:t>
            </a:r>
          </a:p>
        </p:txBody>
      </p:sp>
      <p:pic>
        <p:nvPicPr>
          <p:cNvPr id="5124" name="Picture 4" descr="MBA Retirement Savings Plan">
            <a:extLst>
              <a:ext uri="{FF2B5EF4-FFF2-40B4-BE49-F238E27FC236}">
                <a16:creationId xmlns:a16="http://schemas.microsoft.com/office/drawing/2014/main" id="{71D3AB9F-1111-F1CF-827A-D9091DBB401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6695" y="1871133"/>
            <a:ext cx="2005109" cy="455706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375A6D5-31BC-089F-5FD0-90052ACD2D52}"/>
              </a:ext>
            </a:extLst>
          </p:cNvPr>
          <p:cNvSpPr>
            <a:spLocks noGrp="1"/>
          </p:cNvSpPr>
          <p:nvPr>
            <p:ph type="sldNum" sz="quarter" idx="12"/>
          </p:nvPr>
        </p:nvSpPr>
        <p:spPr>
          <a:xfrm>
            <a:off x="10951856" y="5867131"/>
            <a:ext cx="551167" cy="365125"/>
          </a:xfrm>
        </p:spPr>
        <p:txBody>
          <a:bodyPr>
            <a:normAutofit/>
          </a:bodyPr>
          <a:lstStyle/>
          <a:p>
            <a:pPr>
              <a:spcAft>
                <a:spcPts val="600"/>
              </a:spcAft>
            </a:pPr>
            <a:fld id="{2DEA1BFF-5034-4F1A-B5F9-11EA113F3039}" type="slidenum">
              <a:rPr lang="en-US" smtClean="0"/>
              <a:pPr>
                <a:spcAft>
                  <a:spcPts val="600"/>
                </a:spcAft>
              </a:pPr>
              <a:t>85</a:t>
            </a:fld>
            <a:endParaRPr lang="en-US" dirty="0"/>
          </a:p>
        </p:txBody>
      </p:sp>
    </p:spTree>
    <p:extLst>
      <p:ext uri="{BB962C8B-B14F-4D97-AF65-F5344CB8AC3E}">
        <p14:creationId xmlns:p14="http://schemas.microsoft.com/office/powerpoint/2010/main" val="33542347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8CA5-5873-08BF-DD64-C708158343AD}"/>
              </a:ext>
            </a:extLst>
          </p:cNvPr>
          <p:cNvSpPr>
            <a:spLocks noGrp="1"/>
          </p:cNvSpPr>
          <p:nvPr>
            <p:ph type="title"/>
          </p:nvPr>
        </p:nvSpPr>
        <p:spPr>
          <a:xfrm>
            <a:off x="4842934" y="905933"/>
            <a:ext cx="6660090" cy="965200"/>
          </a:xfrm>
        </p:spPr>
        <p:txBody>
          <a:bodyPr>
            <a:normAutofit/>
          </a:bodyPr>
          <a:lstStyle/>
          <a:p>
            <a:r>
              <a:rPr lang="en-US" dirty="0"/>
              <a:t>Mutual Benefit Association</a:t>
            </a:r>
          </a:p>
        </p:txBody>
      </p:sp>
      <p:sp>
        <p:nvSpPr>
          <p:cNvPr id="3" name="Content Placeholder 2">
            <a:extLst>
              <a:ext uri="{FF2B5EF4-FFF2-40B4-BE49-F238E27FC236}">
                <a16:creationId xmlns:a16="http://schemas.microsoft.com/office/drawing/2014/main" id="{2B71B603-C50F-FC1D-2F3D-9E29ED3E53DA}"/>
              </a:ext>
            </a:extLst>
          </p:cNvPr>
          <p:cNvSpPr>
            <a:spLocks noGrp="1"/>
          </p:cNvSpPr>
          <p:nvPr>
            <p:ph idx="1"/>
          </p:nvPr>
        </p:nvSpPr>
        <p:spPr>
          <a:xfrm>
            <a:off x="4842933" y="1998133"/>
            <a:ext cx="6660090" cy="3793067"/>
          </a:xfrm>
        </p:spPr>
        <p:txBody>
          <a:bodyPr>
            <a:normAutofit/>
          </a:bodyPr>
          <a:lstStyle/>
          <a:p>
            <a:r>
              <a:rPr lang="en-US" dirty="0"/>
              <a:t>Retirement Savings Plan</a:t>
            </a:r>
          </a:p>
          <a:p>
            <a:r>
              <a:rPr lang="en-US" dirty="0"/>
              <a:t>Annuities</a:t>
            </a:r>
          </a:p>
          <a:p>
            <a:r>
              <a:rPr lang="en-US" dirty="0"/>
              <a:t>Short-term Disability and Hospital Confinement</a:t>
            </a:r>
          </a:p>
          <a:p>
            <a:r>
              <a:rPr lang="en-US" dirty="0"/>
              <a:t>Whole Life</a:t>
            </a:r>
          </a:p>
          <a:p>
            <a:r>
              <a:rPr lang="en-US" dirty="0"/>
              <a:t>Term Life</a:t>
            </a:r>
          </a:p>
          <a:p>
            <a:r>
              <a:rPr lang="en-US" dirty="0"/>
              <a:t>Group Insurance available to branches</a:t>
            </a:r>
          </a:p>
        </p:txBody>
      </p:sp>
      <p:sp>
        <p:nvSpPr>
          <p:cNvPr id="4" name="Slide Number Placeholder 3">
            <a:extLst>
              <a:ext uri="{FF2B5EF4-FFF2-40B4-BE49-F238E27FC236}">
                <a16:creationId xmlns:a16="http://schemas.microsoft.com/office/drawing/2014/main" id="{C375A6D5-31BC-089F-5FD0-90052ACD2D52}"/>
              </a:ext>
            </a:extLst>
          </p:cNvPr>
          <p:cNvSpPr>
            <a:spLocks noGrp="1"/>
          </p:cNvSpPr>
          <p:nvPr>
            <p:ph type="sldNum" sz="quarter" idx="12"/>
          </p:nvPr>
        </p:nvSpPr>
        <p:spPr>
          <a:xfrm>
            <a:off x="136373" y="6250588"/>
            <a:ext cx="551167" cy="365125"/>
          </a:xfrm>
        </p:spPr>
        <p:txBody>
          <a:bodyPr>
            <a:normAutofit/>
          </a:bodyPr>
          <a:lstStyle/>
          <a:p>
            <a:pPr>
              <a:spcAft>
                <a:spcPts val="600"/>
              </a:spcAft>
            </a:pPr>
            <a:fld id="{2DEA1BFF-5034-4F1A-B5F9-11EA113F3039}" type="slidenum">
              <a:rPr lang="en-US" smtClean="0"/>
              <a:pPr>
                <a:spcAft>
                  <a:spcPts val="600"/>
                </a:spcAft>
              </a:pPr>
              <a:t>86</a:t>
            </a:fld>
            <a:endParaRPr lang="en-US" dirty="0"/>
          </a:p>
        </p:txBody>
      </p:sp>
      <p:pic>
        <p:nvPicPr>
          <p:cNvPr id="6" name="Picture 5">
            <a:extLst>
              <a:ext uri="{FF2B5EF4-FFF2-40B4-BE49-F238E27FC236}">
                <a16:creationId xmlns:a16="http://schemas.microsoft.com/office/drawing/2014/main" id="{321941E0-C355-F8FA-67E2-91E833EB5058}"/>
              </a:ext>
            </a:extLst>
          </p:cNvPr>
          <p:cNvPicPr>
            <a:picLocks noChangeAspect="1"/>
          </p:cNvPicPr>
          <p:nvPr/>
        </p:nvPicPr>
        <p:blipFill>
          <a:blip r:embed="rId4"/>
          <a:stretch>
            <a:fillRect/>
          </a:stretch>
        </p:blipFill>
        <p:spPr>
          <a:xfrm>
            <a:off x="2196712" y="905933"/>
            <a:ext cx="2198076" cy="505305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183363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75571"/>
            <a:ext cx="10018713" cy="3482784"/>
          </a:xfrm>
        </p:spPr>
        <p:txBody>
          <a:bodyPr>
            <a:normAutofit/>
          </a:bodyPr>
          <a:lstStyle/>
          <a:p>
            <a:r>
              <a:rPr lang="en-US" sz="2800" dirty="0"/>
              <a:t>The Thrift Savings Plan (TSP) is administered by the Federal Retirement Thrift Investment Board (FRTIB). The Board is required by law to manage the TSP solely in the interest of TSP participants and their beneficiaries.</a:t>
            </a:r>
          </a:p>
          <a:p>
            <a:r>
              <a:rPr lang="en-US" sz="2800" dirty="0"/>
              <a:t>An Employee Thrift Advisory Council (ETAC) provides advice to the Board on investment policies and administration of the TSP. </a:t>
            </a:r>
            <a:endParaRPr lang="en-US" sz="2800" dirty="0">
              <a:highlight>
                <a:srgbClr val="FFFF00"/>
              </a:highlight>
            </a:endParaRPr>
          </a:p>
        </p:txBody>
      </p:sp>
      <p:sp>
        <p:nvSpPr>
          <p:cNvPr id="2" name="Slide Number Placeholder 1">
            <a:extLst>
              <a:ext uri="{FF2B5EF4-FFF2-40B4-BE49-F238E27FC236}">
                <a16:creationId xmlns:a16="http://schemas.microsoft.com/office/drawing/2014/main" id="{A840485E-E2FE-CE64-1C8C-0701466885BD}"/>
              </a:ext>
            </a:extLst>
          </p:cNvPr>
          <p:cNvSpPr>
            <a:spLocks noGrp="1"/>
          </p:cNvSpPr>
          <p:nvPr>
            <p:ph type="sldNum" sz="quarter" idx="12"/>
          </p:nvPr>
        </p:nvSpPr>
        <p:spPr/>
        <p:txBody>
          <a:bodyPr/>
          <a:lstStyle/>
          <a:p>
            <a:fld id="{2DEA1BFF-5034-4F1A-B5F9-11EA113F3039}" type="slidenum">
              <a:rPr lang="en-US" smtClean="0"/>
              <a:t>87</a:t>
            </a:fld>
            <a:endParaRPr lang="en-US"/>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5248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1" y="1945759"/>
            <a:ext cx="9467546" cy="4302642"/>
          </a:xfrm>
        </p:spPr>
        <p:txBody>
          <a:bodyPr>
            <a:normAutofit/>
          </a:bodyPr>
          <a:lstStyle/>
          <a:p>
            <a:r>
              <a:rPr lang="en-US" sz="2800" dirty="0"/>
              <a:t>Employer Contributions</a:t>
            </a:r>
          </a:p>
          <a:p>
            <a:pPr lvl="1"/>
            <a:r>
              <a:rPr lang="en-US" sz="2400" dirty="0"/>
              <a:t>Agency Automatically contributes 1%</a:t>
            </a:r>
          </a:p>
          <a:p>
            <a:pPr lvl="1"/>
            <a:r>
              <a:rPr lang="en-US" sz="2400" dirty="0"/>
              <a:t>Matches first 3% dollar for dollar</a:t>
            </a:r>
          </a:p>
          <a:p>
            <a:pPr lvl="1"/>
            <a:r>
              <a:rPr lang="en-US" sz="2400" dirty="0"/>
              <a:t>Matches next 2% 50 cents on the dollar </a:t>
            </a:r>
          </a:p>
          <a:p>
            <a:r>
              <a:rPr lang="en-US" sz="2800" dirty="0"/>
              <a:t>Maximum: If employee contributes 5% (or more), the Postal Service will contribute 5%.</a:t>
            </a:r>
          </a:p>
          <a:p>
            <a:r>
              <a:rPr lang="en-US" sz="2800" b="1" dirty="0"/>
              <a:t>Those that don’t contribute at least 5% are missing out on employer contributions.</a:t>
            </a:r>
          </a:p>
        </p:txBody>
      </p:sp>
      <p:sp>
        <p:nvSpPr>
          <p:cNvPr id="2" name="Slide Number Placeholder 1">
            <a:extLst>
              <a:ext uri="{FF2B5EF4-FFF2-40B4-BE49-F238E27FC236}">
                <a16:creationId xmlns:a16="http://schemas.microsoft.com/office/drawing/2014/main" id="{E4B180D8-915C-DFD2-AF4C-306EFAC82765}"/>
              </a:ext>
            </a:extLst>
          </p:cNvPr>
          <p:cNvSpPr>
            <a:spLocks noGrp="1"/>
          </p:cNvSpPr>
          <p:nvPr>
            <p:ph type="sldNum" sz="quarter" idx="12"/>
          </p:nvPr>
        </p:nvSpPr>
        <p:spPr/>
        <p:txBody>
          <a:bodyPr/>
          <a:lstStyle/>
          <a:p>
            <a:fld id="{2DEA1BFF-5034-4F1A-B5F9-11EA113F3039}" type="slidenum">
              <a:rPr lang="en-US" smtClean="0"/>
              <a:t>88</a:t>
            </a:fld>
            <a:endParaRPr lang="en-US"/>
          </a:p>
        </p:txBody>
      </p:sp>
      <p:pic>
        <p:nvPicPr>
          <p:cNvPr id="4" name="Picture 2" descr="The Thrift Savings Plan (TSP)">
            <a:extLst>
              <a:ext uri="{FF2B5EF4-FFF2-40B4-BE49-F238E27FC236}">
                <a16:creationId xmlns:a16="http://schemas.microsoft.com/office/drawing/2014/main" id="{ADB33F55-14DA-7E6B-3D66-CA56261F8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135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375451"/>
            <a:ext cx="10018713" cy="4430232"/>
          </a:xfrm>
        </p:spPr>
        <p:txBody>
          <a:bodyPr>
            <a:normAutofit/>
          </a:bodyPr>
          <a:lstStyle/>
          <a:p>
            <a:endParaRPr lang="en-US" sz="2800" dirty="0"/>
          </a:p>
          <a:p>
            <a:r>
              <a:rPr lang="en-US" sz="2800" dirty="0"/>
              <a:t>TSP ‘My Account’ </a:t>
            </a:r>
          </a:p>
          <a:p>
            <a:pPr lvl="1"/>
            <a:r>
              <a:rPr lang="en-US" sz="2400" dirty="0"/>
              <a:t>Create a username, password, and </a:t>
            </a:r>
            <a:r>
              <a:rPr lang="en-US" sz="2400" dirty="0" err="1"/>
              <a:t>ThriftLine</a:t>
            </a:r>
            <a:r>
              <a:rPr lang="en-US" sz="2400" dirty="0"/>
              <a:t> PIN to access your account. Prompts to verify your identity, update your contact information, and set up your account security.</a:t>
            </a:r>
          </a:p>
          <a:p>
            <a:pPr lvl="1"/>
            <a:r>
              <a:rPr lang="en-US" sz="2400" dirty="0"/>
              <a:t>Should take 5 to 10 minutes for most. You need to receive a one-time passcode to your phone by text message or voice call to verify your identity during the setup process. </a:t>
            </a:r>
          </a:p>
          <a:p>
            <a:pPr lvl="1"/>
            <a:r>
              <a:rPr lang="en-US" sz="2400" dirty="0">
                <a:solidFill>
                  <a:srgbClr val="0070C0"/>
                </a:solidFill>
                <a:hlinkClick r:id="rId3">
                  <a:extLst>
                    <a:ext uri="{A12FA001-AC4F-418D-AE19-62706E023703}">
                      <ahyp:hlinkClr xmlns:ahyp="http://schemas.microsoft.com/office/drawing/2018/hyperlinkcolor" val="tx"/>
                    </a:ext>
                  </a:extLst>
                </a:hlinkClick>
              </a:rPr>
              <a:t>www.tsp.gov</a:t>
            </a:r>
            <a:endParaRPr lang="en-US" sz="2400" dirty="0">
              <a:solidFill>
                <a:srgbClr val="0070C0"/>
              </a:solidFill>
            </a:endParaRPr>
          </a:p>
        </p:txBody>
      </p:sp>
      <p:sp>
        <p:nvSpPr>
          <p:cNvPr id="2" name="Slide Number Placeholder 1">
            <a:extLst>
              <a:ext uri="{FF2B5EF4-FFF2-40B4-BE49-F238E27FC236}">
                <a16:creationId xmlns:a16="http://schemas.microsoft.com/office/drawing/2014/main" id="{C08CFF3A-4EA6-FEDE-F823-F72032BCDEC9}"/>
              </a:ext>
            </a:extLst>
          </p:cNvPr>
          <p:cNvSpPr>
            <a:spLocks noGrp="1"/>
          </p:cNvSpPr>
          <p:nvPr>
            <p:ph type="sldNum" sz="quarter" idx="12"/>
          </p:nvPr>
        </p:nvSpPr>
        <p:spPr/>
        <p:txBody>
          <a:bodyPr/>
          <a:lstStyle/>
          <a:p>
            <a:fld id="{2DEA1BFF-5034-4F1A-B5F9-11EA113F3039}" type="slidenum">
              <a:rPr lang="en-US" smtClean="0"/>
              <a:t>89</a:t>
            </a:fld>
            <a:endParaRPr lang="en-US"/>
          </a:p>
        </p:txBody>
      </p:sp>
      <p:pic>
        <p:nvPicPr>
          <p:cNvPr id="4" name="Picture 2" descr="The Thrift Savings Plan (TSP)">
            <a:extLst>
              <a:ext uri="{FF2B5EF4-FFF2-40B4-BE49-F238E27FC236}">
                <a16:creationId xmlns:a16="http://schemas.microsoft.com/office/drawing/2014/main" id="{FC1EE58F-B04E-9DC5-C8D7-E05B76AE5B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7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ABBC-CBB9-40F6-8CD8-AB537DB2D840}"/>
              </a:ext>
            </a:extLst>
          </p:cNvPr>
          <p:cNvSpPr>
            <a:spLocks noGrp="1"/>
          </p:cNvSpPr>
          <p:nvPr>
            <p:ph type="title"/>
          </p:nvPr>
        </p:nvSpPr>
        <p:spPr>
          <a:xfrm>
            <a:off x="4157330" y="190500"/>
            <a:ext cx="7345693" cy="1752599"/>
          </a:xfrm>
        </p:spPr>
        <p:txBody>
          <a:bodyPr/>
          <a:lstStyle/>
          <a:p>
            <a:r>
              <a:rPr lang="en-US" dirty="0"/>
              <a:t>Voluntary Retirement</a:t>
            </a:r>
          </a:p>
        </p:txBody>
      </p:sp>
      <p:sp>
        <p:nvSpPr>
          <p:cNvPr id="3" name="Content Placeholder 2">
            <a:extLst>
              <a:ext uri="{FF2B5EF4-FFF2-40B4-BE49-F238E27FC236}">
                <a16:creationId xmlns:a16="http://schemas.microsoft.com/office/drawing/2014/main" id="{CED12E21-04D6-48E9-948D-05E6CD2CED38}"/>
              </a:ext>
            </a:extLst>
          </p:cNvPr>
          <p:cNvSpPr>
            <a:spLocks noGrp="1"/>
          </p:cNvSpPr>
          <p:nvPr>
            <p:ph idx="1"/>
          </p:nvPr>
        </p:nvSpPr>
        <p:spPr>
          <a:xfrm>
            <a:off x="1484310" y="2162352"/>
            <a:ext cx="10018713" cy="3409950"/>
          </a:xfrm>
        </p:spPr>
        <p:txBody>
          <a:bodyPr>
            <a:normAutofit/>
          </a:bodyPr>
          <a:lstStyle/>
          <a:p>
            <a:r>
              <a:rPr lang="en-US" sz="2800" dirty="0"/>
              <a:t>This seminar focuses on voluntary retirement or “regular” retirement based on age and service that starts immediately after separation.</a:t>
            </a:r>
          </a:p>
          <a:p>
            <a:r>
              <a:rPr lang="en-US" sz="2800" dirty="0"/>
              <a:t>NALC members considering MRA + 10 (early), disability, or other types of retirement should obtain direct one-on-one advice from a branch officer, their NBA office, or the NALC HQ retirement department.</a:t>
            </a:r>
          </a:p>
          <a:p>
            <a:endParaRPr lang="en-US" sz="2800" dirty="0"/>
          </a:p>
        </p:txBody>
      </p:sp>
      <p:sp>
        <p:nvSpPr>
          <p:cNvPr id="5" name="Slide Number Placeholder 4">
            <a:extLst>
              <a:ext uri="{FF2B5EF4-FFF2-40B4-BE49-F238E27FC236}">
                <a16:creationId xmlns:a16="http://schemas.microsoft.com/office/drawing/2014/main" id="{AE8F6820-63BF-5C95-EFF5-CFBB90EA5E86}"/>
              </a:ext>
            </a:extLst>
          </p:cNvPr>
          <p:cNvSpPr>
            <a:spLocks noGrp="1"/>
          </p:cNvSpPr>
          <p:nvPr>
            <p:ph type="sldNum" sz="quarter" idx="12"/>
          </p:nvPr>
        </p:nvSpPr>
        <p:spPr/>
        <p:txBody>
          <a:bodyPr/>
          <a:lstStyle/>
          <a:p>
            <a:fld id="{2DEA1BFF-5034-4F1A-B5F9-11EA113F3039}" type="slidenum">
              <a:rPr lang="en-US" smtClean="0"/>
              <a:t>9</a:t>
            </a:fld>
            <a:endParaRPr lang="en-US"/>
          </a:p>
        </p:txBody>
      </p:sp>
      <p:pic>
        <p:nvPicPr>
          <p:cNvPr id="2050" name="Picture 2" descr="One on one meetings: How to improve them – The Context Of Things">
            <a:extLst>
              <a:ext uri="{FF2B5EF4-FFF2-40B4-BE49-F238E27FC236}">
                <a16:creationId xmlns:a16="http://schemas.microsoft.com/office/drawing/2014/main" id="{F4E4E77D-F968-46EA-9230-EC2E3747D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4991100"/>
            <a:ext cx="2857500" cy="16002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C7C6758-B2D0-AAE2-E163-F04BAF14F490}"/>
              </a:ext>
            </a:extLst>
          </p:cNvPr>
          <p:cNvPicPr>
            <a:picLocks noChangeAspect="1"/>
          </p:cNvPicPr>
          <p:nvPr/>
        </p:nvPicPr>
        <p:blipFill>
          <a:blip r:embed="rId4"/>
          <a:stretch>
            <a:fillRect/>
          </a:stretch>
        </p:blipFill>
        <p:spPr>
          <a:xfrm>
            <a:off x="2001473" y="459148"/>
            <a:ext cx="2000000" cy="14095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37511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2F26E9-F831-971B-66A2-CC0DFF766CB2}"/>
              </a:ext>
            </a:extLst>
          </p:cNvPr>
          <p:cNvPicPr>
            <a:picLocks noChangeAspect="1"/>
          </p:cNvPicPr>
          <p:nvPr/>
        </p:nvPicPr>
        <p:blipFill>
          <a:blip r:embed="rId3"/>
          <a:stretch>
            <a:fillRect/>
          </a:stretch>
        </p:blipFill>
        <p:spPr>
          <a:xfrm>
            <a:off x="762000" y="2877485"/>
            <a:ext cx="3632789" cy="20343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4842933" y="1998133"/>
            <a:ext cx="6660090" cy="4146189"/>
          </a:xfrm>
        </p:spPr>
        <p:txBody>
          <a:bodyPr>
            <a:normAutofit/>
          </a:bodyPr>
          <a:lstStyle/>
          <a:p>
            <a:pPr marL="0" indent="0">
              <a:buNone/>
            </a:pPr>
            <a:r>
              <a:rPr lang="en-US" sz="2800" dirty="0"/>
              <a:t>When you retire with a significant TSP balance, a host of financial and retirement  planners, insurance salesmen, stockbrokers, bankers, hedge-fund operators, and the like are going to be very interested in that balance. They will try and convince you to take your money out of the TSP and invest it with them. </a:t>
            </a:r>
          </a:p>
        </p:txBody>
      </p:sp>
      <p:sp>
        <p:nvSpPr>
          <p:cNvPr id="5" name="Slide Number Placeholder 4">
            <a:extLst>
              <a:ext uri="{FF2B5EF4-FFF2-40B4-BE49-F238E27FC236}">
                <a16:creationId xmlns:a16="http://schemas.microsoft.com/office/drawing/2014/main" id="{BE14E69F-824E-127E-12B4-D121B0C68E86}"/>
              </a:ext>
            </a:extLst>
          </p:cNvPr>
          <p:cNvSpPr>
            <a:spLocks noGrp="1"/>
          </p:cNvSpPr>
          <p:nvPr>
            <p:ph type="sldNum" sz="quarter" idx="12"/>
          </p:nvPr>
        </p:nvSpPr>
        <p:spPr/>
        <p:txBody>
          <a:bodyPr/>
          <a:lstStyle/>
          <a:p>
            <a:fld id="{2DEA1BFF-5034-4F1A-B5F9-11EA113F3039}" type="slidenum">
              <a:rPr lang="en-US" smtClean="0"/>
              <a:t>90</a:t>
            </a:fld>
            <a:endParaRPr lang="en-US"/>
          </a:p>
        </p:txBody>
      </p:sp>
      <p:pic>
        <p:nvPicPr>
          <p:cNvPr id="6" name="Picture 2" descr="The Thrift Savings Plan (TSP)">
            <a:extLst>
              <a:ext uri="{FF2B5EF4-FFF2-40B4-BE49-F238E27FC236}">
                <a16:creationId xmlns:a16="http://schemas.microsoft.com/office/drawing/2014/main" id="{167C4970-2F4B-B559-C1D6-118AFDD2C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268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767353"/>
            <a:ext cx="10018713" cy="4633448"/>
          </a:xfrm>
        </p:spPr>
        <p:txBody>
          <a:bodyPr>
            <a:normAutofit/>
          </a:bodyPr>
          <a:lstStyle/>
          <a:p>
            <a:r>
              <a:rPr lang="en-US" sz="2800" dirty="0"/>
              <a:t>What is the average net expense I will pay for every $1,000 I invest?</a:t>
            </a:r>
          </a:p>
          <a:p>
            <a:r>
              <a:rPr lang="en-US" sz="2800" dirty="0"/>
              <a:t>What additional annual fees, commissions, or charges will I pay for investments?</a:t>
            </a:r>
          </a:p>
          <a:p>
            <a:r>
              <a:rPr lang="en-US" sz="2800" dirty="0"/>
              <a:t>What profit do you make if I invest with you?</a:t>
            </a:r>
          </a:p>
          <a:p>
            <a:r>
              <a:rPr lang="en-US" sz="2800" dirty="0"/>
              <a:t>Do you have a responsibility (fiduciary obligation) to put my interests ahead of your own?</a:t>
            </a:r>
          </a:p>
        </p:txBody>
      </p:sp>
      <p:sp>
        <p:nvSpPr>
          <p:cNvPr id="2" name="Slide Number Placeholder 1">
            <a:extLst>
              <a:ext uri="{FF2B5EF4-FFF2-40B4-BE49-F238E27FC236}">
                <a16:creationId xmlns:a16="http://schemas.microsoft.com/office/drawing/2014/main" id="{005A5846-669A-262F-E3F5-F0A72209CE5F}"/>
              </a:ext>
            </a:extLst>
          </p:cNvPr>
          <p:cNvSpPr>
            <a:spLocks noGrp="1"/>
          </p:cNvSpPr>
          <p:nvPr>
            <p:ph type="sldNum" sz="quarter" idx="12"/>
          </p:nvPr>
        </p:nvSpPr>
        <p:spPr/>
        <p:txBody>
          <a:bodyPr/>
          <a:lstStyle/>
          <a:p>
            <a:fld id="{2DEA1BFF-5034-4F1A-B5F9-11EA113F3039}" type="slidenum">
              <a:rPr lang="en-US" smtClean="0"/>
              <a:t>91</a:t>
            </a:fld>
            <a:endParaRPr lang="en-US"/>
          </a:p>
        </p:txBody>
      </p:sp>
      <p:pic>
        <p:nvPicPr>
          <p:cNvPr id="4" name="Picture 2" descr="The Thrift Savings Plan (TSP)">
            <a:extLst>
              <a:ext uri="{FF2B5EF4-FFF2-40B4-BE49-F238E27FC236}">
                <a16:creationId xmlns:a16="http://schemas.microsoft.com/office/drawing/2014/main" id="{09233F3F-9DBE-46F1-D660-F015F6313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569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DCE5C-21EB-C313-CEAD-F103164471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21AB9-5887-2D68-8EF4-8CDCBB82436D}"/>
              </a:ext>
            </a:extLst>
          </p:cNvPr>
          <p:cNvSpPr>
            <a:spLocks noGrp="1"/>
          </p:cNvSpPr>
          <p:nvPr>
            <p:ph idx="1"/>
          </p:nvPr>
        </p:nvSpPr>
        <p:spPr>
          <a:xfrm>
            <a:off x="1484310" y="1767353"/>
            <a:ext cx="10018713" cy="4633448"/>
          </a:xfrm>
        </p:spPr>
        <p:txBody>
          <a:bodyPr>
            <a:normAutofit/>
          </a:bodyPr>
          <a:lstStyle/>
          <a:p>
            <a:r>
              <a:rPr lang="en-US" sz="2800" dirty="0"/>
              <a:t>Will your plan protect my retirement from creditors’ claims?</a:t>
            </a:r>
          </a:p>
          <a:p>
            <a:r>
              <a:rPr lang="en-US" sz="2800" dirty="0"/>
              <a:t>When I retire, can I receive a series of scheduled withdrawals without giving up control of my account?</a:t>
            </a:r>
          </a:p>
          <a:p>
            <a:r>
              <a:rPr lang="en-US" sz="2800" dirty="0"/>
              <a:t>Can I change my investments or take withdrawals without being subject to surrender fees or back-end charges?</a:t>
            </a:r>
          </a:p>
        </p:txBody>
      </p:sp>
      <p:sp>
        <p:nvSpPr>
          <p:cNvPr id="2" name="Slide Number Placeholder 1">
            <a:extLst>
              <a:ext uri="{FF2B5EF4-FFF2-40B4-BE49-F238E27FC236}">
                <a16:creationId xmlns:a16="http://schemas.microsoft.com/office/drawing/2014/main" id="{8CF937C0-4E3A-4D98-8DE0-07DB5A9E7303}"/>
              </a:ext>
            </a:extLst>
          </p:cNvPr>
          <p:cNvSpPr>
            <a:spLocks noGrp="1"/>
          </p:cNvSpPr>
          <p:nvPr>
            <p:ph type="sldNum" sz="quarter" idx="12"/>
          </p:nvPr>
        </p:nvSpPr>
        <p:spPr/>
        <p:txBody>
          <a:bodyPr/>
          <a:lstStyle/>
          <a:p>
            <a:fld id="{2DEA1BFF-5034-4F1A-B5F9-11EA113F3039}" type="slidenum">
              <a:rPr lang="en-US" smtClean="0"/>
              <a:t>92</a:t>
            </a:fld>
            <a:endParaRPr lang="en-US"/>
          </a:p>
        </p:txBody>
      </p:sp>
      <p:pic>
        <p:nvPicPr>
          <p:cNvPr id="4" name="Picture 2" descr="The Thrift Savings Plan (TSP)">
            <a:extLst>
              <a:ext uri="{FF2B5EF4-FFF2-40B4-BE49-F238E27FC236}">
                <a16:creationId xmlns:a16="http://schemas.microsoft.com/office/drawing/2014/main" id="{FBC60A44-4038-9E7B-A805-F6A48F45E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72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767353"/>
            <a:ext cx="10018713" cy="4481048"/>
          </a:xfrm>
        </p:spPr>
        <p:txBody>
          <a:bodyPr>
            <a:normAutofit/>
          </a:bodyPr>
          <a:lstStyle/>
          <a:p>
            <a:r>
              <a:rPr lang="en-US" sz="2800" dirty="0"/>
              <a:t>It costs money to operate any financial investment fund.  A standard way to measure such costs is to look at expense ratios. </a:t>
            </a:r>
          </a:p>
          <a:p>
            <a:r>
              <a:rPr lang="en-US" sz="2800" dirty="0"/>
              <a:t>The total expense ratios for TSP funds range from 0.036% to 0.051%.</a:t>
            </a:r>
          </a:p>
          <a:p>
            <a:pPr lvl="1"/>
            <a:r>
              <a:rPr lang="en-US" sz="2400" dirty="0"/>
              <a:t>$0.36 to $0.51 per $1,000.</a:t>
            </a:r>
          </a:p>
          <a:p>
            <a:r>
              <a:rPr lang="en-US" sz="2800" dirty="0"/>
              <a:t>Compare that with the expense ratio of for-profit actively managed mutual funds (0.5% to 0.75% is considered reasonable).</a:t>
            </a:r>
          </a:p>
          <a:p>
            <a:pPr lvl="1"/>
            <a:r>
              <a:rPr lang="en-US" sz="2400" dirty="0"/>
              <a:t>$5 per $1,000.</a:t>
            </a:r>
          </a:p>
        </p:txBody>
      </p:sp>
      <p:sp>
        <p:nvSpPr>
          <p:cNvPr id="2" name="Slide Number Placeholder 1">
            <a:extLst>
              <a:ext uri="{FF2B5EF4-FFF2-40B4-BE49-F238E27FC236}">
                <a16:creationId xmlns:a16="http://schemas.microsoft.com/office/drawing/2014/main" id="{E4B180D8-915C-DFD2-AF4C-306EFAC82765}"/>
              </a:ext>
            </a:extLst>
          </p:cNvPr>
          <p:cNvSpPr>
            <a:spLocks noGrp="1"/>
          </p:cNvSpPr>
          <p:nvPr>
            <p:ph type="sldNum" sz="quarter" idx="12"/>
          </p:nvPr>
        </p:nvSpPr>
        <p:spPr/>
        <p:txBody>
          <a:bodyPr/>
          <a:lstStyle/>
          <a:p>
            <a:fld id="{2DEA1BFF-5034-4F1A-B5F9-11EA113F3039}" type="slidenum">
              <a:rPr lang="en-US" smtClean="0"/>
              <a:t>93</a:t>
            </a:fld>
            <a:endParaRPr lang="en-US"/>
          </a:p>
        </p:txBody>
      </p:sp>
      <p:pic>
        <p:nvPicPr>
          <p:cNvPr id="4" name="Picture 2" descr="The Thrift Savings Plan (TSP)">
            <a:extLst>
              <a:ext uri="{FF2B5EF4-FFF2-40B4-BE49-F238E27FC236}">
                <a16:creationId xmlns:a16="http://schemas.microsoft.com/office/drawing/2014/main" id="{EA1EDAEC-7779-A615-1780-1DB77A760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4A2F8D2-4C7C-5B8A-F5C4-7CB0B650374F}"/>
              </a:ext>
            </a:extLst>
          </p:cNvPr>
          <p:cNvSpPr/>
          <p:nvPr/>
        </p:nvSpPr>
        <p:spPr>
          <a:xfrm rot="20992466">
            <a:off x="4694200" y="5492225"/>
            <a:ext cx="1401799"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10 </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x</a:t>
            </a:r>
          </a:p>
        </p:txBody>
      </p:sp>
    </p:spTree>
    <p:extLst>
      <p:ext uri="{BB962C8B-B14F-4D97-AF65-F5344CB8AC3E}">
        <p14:creationId xmlns:p14="http://schemas.microsoft.com/office/powerpoint/2010/main" val="26185562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030819"/>
            <a:ext cx="10018713" cy="4217581"/>
          </a:xfrm>
        </p:spPr>
        <p:txBody>
          <a:bodyPr>
            <a:normAutofit/>
          </a:bodyPr>
          <a:lstStyle/>
          <a:p>
            <a:r>
              <a:rPr lang="en-US" sz="2800" dirty="0"/>
              <a:t>Age 59 ½ early withdrawal penalty</a:t>
            </a:r>
          </a:p>
          <a:p>
            <a:r>
              <a:rPr lang="en-US" sz="2800" dirty="0"/>
              <a:t>If you receive a TSP withdrawal before age 59 ½ and are still working, in addition to the regular income tax, you may have to pay an early withdrawal penalty tax equal to 10% of any taxable portion of the payment that is not transferred or rolled over. </a:t>
            </a:r>
          </a:p>
          <a:p>
            <a:r>
              <a:rPr lang="en-US" sz="2800" dirty="0"/>
              <a:t>If you separate from service during or after the year you reach age 55, then the 10% early withdrawal penalty tax generally does not apply. </a:t>
            </a:r>
          </a:p>
        </p:txBody>
      </p:sp>
      <p:sp>
        <p:nvSpPr>
          <p:cNvPr id="2" name="Slide Number Placeholder 1">
            <a:extLst>
              <a:ext uri="{FF2B5EF4-FFF2-40B4-BE49-F238E27FC236}">
                <a16:creationId xmlns:a16="http://schemas.microsoft.com/office/drawing/2014/main" id="{06D76FF7-C426-9C7D-3D5F-A657D41EFACD}"/>
              </a:ext>
            </a:extLst>
          </p:cNvPr>
          <p:cNvSpPr>
            <a:spLocks noGrp="1"/>
          </p:cNvSpPr>
          <p:nvPr>
            <p:ph type="sldNum" sz="quarter" idx="12"/>
          </p:nvPr>
        </p:nvSpPr>
        <p:spPr/>
        <p:txBody>
          <a:bodyPr/>
          <a:lstStyle/>
          <a:p>
            <a:fld id="{2DEA1BFF-5034-4F1A-B5F9-11EA113F3039}" type="slidenum">
              <a:rPr lang="en-US" smtClean="0"/>
              <a:t>94</a:t>
            </a:fld>
            <a:endParaRPr lang="en-US"/>
          </a:p>
        </p:txBody>
      </p:sp>
      <p:pic>
        <p:nvPicPr>
          <p:cNvPr id="4" name="Picture 2" descr="The Thrift Savings Plan (TSP)">
            <a:extLst>
              <a:ext uri="{FF2B5EF4-FFF2-40B4-BE49-F238E27FC236}">
                <a16:creationId xmlns:a16="http://schemas.microsoft.com/office/drawing/2014/main" id="{64CD0E4C-5EC7-B401-B128-E49EC7CCD3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459239"/>
      </p:ext>
    </p:extLst>
  </p:cSld>
  <p:clrMapOvr>
    <a:masterClrMapping/>
  </p:clrMapOvr>
  <p:extLst>
    <p:ext uri="{6950BFC3-D8DA-4A85-94F7-54DA5524770B}">
      <p188:commentRel xmlns:p188="http://schemas.microsoft.com/office/powerpoint/2018/8/main" r:id="rId3"/>
    </p:ext>
  </p:extLs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135371"/>
            <a:ext cx="10018713" cy="3581401"/>
          </a:xfrm>
        </p:spPr>
        <p:txBody>
          <a:bodyPr>
            <a:normAutofit lnSpcReduction="10000"/>
          </a:bodyPr>
          <a:lstStyle/>
          <a:p>
            <a:r>
              <a:rPr lang="en-US" sz="3200" dirty="0"/>
              <a:t>After separation you can:</a:t>
            </a:r>
          </a:p>
          <a:p>
            <a:pPr lvl="1"/>
            <a:r>
              <a:rPr lang="en-US" sz="2800" dirty="0"/>
              <a:t>leave your money in the TSP</a:t>
            </a:r>
          </a:p>
          <a:p>
            <a:pPr lvl="1"/>
            <a:r>
              <a:rPr lang="en-US" sz="2800" dirty="0"/>
              <a:t>transfer eligible money into your TSP (e.g., IRA)</a:t>
            </a:r>
          </a:p>
          <a:p>
            <a:pPr lvl="1"/>
            <a:r>
              <a:rPr lang="en-US" sz="2800" dirty="0"/>
              <a:t>continue to accrue earnings on your account</a:t>
            </a:r>
          </a:p>
          <a:p>
            <a:pPr lvl="1"/>
            <a:r>
              <a:rPr lang="en-US" sz="2800" dirty="0"/>
              <a:t>change your investment choices</a:t>
            </a:r>
          </a:p>
          <a:p>
            <a:r>
              <a:rPr lang="en-US" sz="3200" dirty="0"/>
              <a:t>Cannot make contributions</a:t>
            </a:r>
          </a:p>
        </p:txBody>
      </p:sp>
      <p:sp>
        <p:nvSpPr>
          <p:cNvPr id="2" name="Slide Number Placeholder 1">
            <a:extLst>
              <a:ext uri="{FF2B5EF4-FFF2-40B4-BE49-F238E27FC236}">
                <a16:creationId xmlns:a16="http://schemas.microsoft.com/office/drawing/2014/main" id="{67076639-2823-C23C-E5FB-D07E288C5A7E}"/>
              </a:ext>
            </a:extLst>
          </p:cNvPr>
          <p:cNvSpPr>
            <a:spLocks noGrp="1"/>
          </p:cNvSpPr>
          <p:nvPr>
            <p:ph type="sldNum" sz="quarter" idx="12"/>
          </p:nvPr>
        </p:nvSpPr>
        <p:spPr/>
        <p:txBody>
          <a:bodyPr/>
          <a:lstStyle/>
          <a:p>
            <a:fld id="{2DEA1BFF-5034-4F1A-B5F9-11EA113F3039}" type="slidenum">
              <a:rPr lang="en-US" smtClean="0"/>
              <a:t>95</a:t>
            </a:fld>
            <a:endParaRPr lang="en-US"/>
          </a:p>
        </p:txBody>
      </p:sp>
      <p:pic>
        <p:nvPicPr>
          <p:cNvPr id="4" name="Picture 2" descr="The Thrift Savings Plan (TSP)">
            <a:extLst>
              <a:ext uri="{FF2B5EF4-FFF2-40B4-BE49-F238E27FC236}">
                <a16:creationId xmlns:a16="http://schemas.microsoft.com/office/drawing/2014/main" id="{FD0A1D2C-75AC-D4B8-22A6-BF6E78755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504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930877" y="1982790"/>
            <a:ext cx="9669243" cy="4249466"/>
          </a:xfrm>
        </p:spPr>
        <p:txBody>
          <a:bodyPr>
            <a:normAutofit lnSpcReduction="10000"/>
          </a:bodyPr>
          <a:lstStyle/>
          <a:p>
            <a:r>
              <a:rPr lang="en-US" sz="2800" dirty="0"/>
              <a:t>After separation, there are three basic withdrawal options: </a:t>
            </a:r>
          </a:p>
          <a:p>
            <a:pPr lvl="1"/>
            <a:r>
              <a:rPr lang="en-US" sz="2800" dirty="0"/>
              <a:t>Installment payments </a:t>
            </a:r>
          </a:p>
          <a:p>
            <a:pPr lvl="2"/>
            <a:r>
              <a:rPr lang="en-US" sz="2400" dirty="0"/>
              <a:t>Monthly, quarterly, or annual</a:t>
            </a:r>
          </a:p>
          <a:p>
            <a:pPr lvl="2"/>
            <a:r>
              <a:rPr lang="en-US" sz="2400" dirty="0"/>
              <a:t>Fixed dollar amount or based on life expectancy</a:t>
            </a:r>
          </a:p>
          <a:p>
            <a:pPr lvl="1"/>
            <a:r>
              <a:rPr lang="en-US" sz="2800" dirty="0"/>
              <a:t>Partial or total distributions</a:t>
            </a:r>
          </a:p>
          <a:p>
            <a:pPr lvl="1"/>
            <a:r>
              <a:rPr lang="en-US" sz="2800" dirty="0"/>
              <a:t>Annuity purchases</a:t>
            </a:r>
          </a:p>
          <a:p>
            <a:r>
              <a:rPr lang="en-US" sz="2800" dirty="0"/>
              <a:t>You can choose any of these options or any combination</a:t>
            </a:r>
          </a:p>
          <a:p>
            <a:r>
              <a:rPr lang="en-US" sz="2800" dirty="0"/>
              <a:t>Withdrawals are subject to federal income tax</a:t>
            </a:r>
          </a:p>
        </p:txBody>
      </p:sp>
      <p:sp>
        <p:nvSpPr>
          <p:cNvPr id="2" name="Slide Number Placeholder 1">
            <a:extLst>
              <a:ext uri="{FF2B5EF4-FFF2-40B4-BE49-F238E27FC236}">
                <a16:creationId xmlns:a16="http://schemas.microsoft.com/office/drawing/2014/main" id="{A27E911C-F8FC-1F8F-AE2C-3B1C8A9F3EAE}"/>
              </a:ext>
            </a:extLst>
          </p:cNvPr>
          <p:cNvSpPr>
            <a:spLocks noGrp="1"/>
          </p:cNvSpPr>
          <p:nvPr>
            <p:ph type="sldNum" sz="quarter" idx="12"/>
          </p:nvPr>
        </p:nvSpPr>
        <p:spPr/>
        <p:txBody>
          <a:bodyPr/>
          <a:lstStyle/>
          <a:p>
            <a:fld id="{2DEA1BFF-5034-4F1A-B5F9-11EA113F3039}" type="slidenum">
              <a:rPr lang="en-US" smtClean="0"/>
              <a:t>96</a:t>
            </a:fld>
            <a:endParaRPr lang="en-US"/>
          </a:p>
        </p:txBody>
      </p:sp>
      <p:pic>
        <p:nvPicPr>
          <p:cNvPr id="4" name="Picture 2" descr="The Thrift Savings Plan (TSP)">
            <a:extLst>
              <a:ext uri="{FF2B5EF4-FFF2-40B4-BE49-F238E27FC236}">
                <a16:creationId xmlns:a16="http://schemas.microsoft.com/office/drawing/2014/main" id="{2E8DA336-CC33-4507-09A3-387D34E34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144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916B-8910-C5B7-E73A-320B8F6B07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61D7B-B67E-D1CC-9354-5F805A6E1C2B}"/>
              </a:ext>
            </a:extLst>
          </p:cNvPr>
          <p:cNvSpPr>
            <a:spLocks noGrp="1"/>
          </p:cNvSpPr>
          <p:nvPr>
            <p:ph idx="1"/>
          </p:nvPr>
        </p:nvSpPr>
        <p:spPr>
          <a:xfrm>
            <a:off x="1484310" y="2337645"/>
            <a:ext cx="10018713" cy="4399286"/>
          </a:xfrm>
        </p:spPr>
        <p:txBody>
          <a:bodyPr>
            <a:normAutofit lnSpcReduction="10000"/>
          </a:bodyPr>
          <a:lstStyle/>
          <a:p>
            <a:r>
              <a:rPr lang="en-US" sz="3000" dirty="0"/>
              <a:t>Required Minimum Distribution (RMD)</a:t>
            </a:r>
          </a:p>
          <a:p>
            <a:pPr lvl="1"/>
            <a:r>
              <a:rPr lang="en-US" sz="2600" dirty="0"/>
              <a:t>IRS requires RMDs beginning in the calendar year when you become a certain age and are separated from service. </a:t>
            </a:r>
          </a:p>
          <a:p>
            <a:pPr lvl="1"/>
            <a:r>
              <a:rPr lang="en-US" sz="2600" dirty="0"/>
              <a:t>If you do not start withdrawing or the total amount of your withdrawals does not satisfy the RMD, TSP will disburse your RMD or issue a supplemental payment for the remaining amount of your RMD by the deadline each year.</a:t>
            </a:r>
          </a:p>
          <a:p>
            <a:pPr lvl="1"/>
            <a:r>
              <a:rPr lang="en-US" sz="2600" dirty="0"/>
              <a:t>If they automatically send you an RMD and you have both traditional and Roth balances, the RMD will only come out of the traditional balance.</a:t>
            </a:r>
          </a:p>
          <a:p>
            <a:pPr lvl="1"/>
            <a:endParaRPr lang="en-US" sz="2400" dirty="0"/>
          </a:p>
        </p:txBody>
      </p:sp>
      <p:sp>
        <p:nvSpPr>
          <p:cNvPr id="2" name="Slide Number Placeholder 1">
            <a:extLst>
              <a:ext uri="{FF2B5EF4-FFF2-40B4-BE49-F238E27FC236}">
                <a16:creationId xmlns:a16="http://schemas.microsoft.com/office/drawing/2014/main" id="{13476C69-1E8C-05D1-948C-C7C4068DD66D}"/>
              </a:ext>
            </a:extLst>
          </p:cNvPr>
          <p:cNvSpPr>
            <a:spLocks noGrp="1"/>
          </p:cNvSpPr>
          <p:nvPr>
            <p:ph type="sldNum" sz="quarter" idx="12"/>
          </p:nvPr>
        </p:nvSpPr>
        <p:spPr/>
        <p:txBody>
          <a:bodyPr/>
          <a:lstStyle/>
          <a:p>
            <a:fld id="{2DEA1BFF-5034-4F1A-B5F9-11EA113F3039}" type="slidenum">
              <a:rPr lang="en-US" smtClean="0"/>
              <a:t>97</a:t>
            </a:fld>
            <a:endParaRPr lang="en-US" dirty="0"/>
          </a:p>
        </p:txBody>
      </p:sp>
      <p:pic>
        <p:nvPicPr>
          <p:cNvPr id="4" name="Picture 2" descr="The Thrift Savings Plan (TSP)">
            <a:extLst>
              <a:ext uri="{FF2B5EF4-FFF2-40B4-BE49-F238E27FC236}">
                <a16:creationId xmlns:a16="http://schemas.microsoft.com/office/drawing/2014/main" id="{BE01D26C-5090-FE4F-8B05-42C0BEEC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3145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19815"/>
            <a:ext cx="10018713" cy="3925229"/>
          </a:xfrm>
        </p:spPr>
        <p:txBody>
          <a:bodyPr anchor="t">
            <a:normAutofit/>
          </a:bodyPr>
          <a:lstStyle/>
          <a:p>
            <a:r>
              <a:rPr lang="en-US" sz="3200" dirty="0"/>
              <a:t>Required Minimum Distribution (RMD) based on DOB:</a:t>
            </a:r>
          </a:p>
          <a:p>
            <a:pPr marL="457200" lvl="1" indent="0">
              <a:buNone/>
            </a:pPr>
            <a:endParaRPr lang="en-US" sz="2800" dirty="0"/>
          </a:p>
        </p:txBody>
      </p:sp>
      <p:sp>
        <p:nvSpPr>
          <p:cNvPr id="2" name="Slide Number Placeholder 1">
            <a:extLst>
              <a:ext uri="{FF2B5EF4-FFF2-40B4-BE49-F238E27FC236}">
                <a16:creationId xmlns:a16="http://schemas.microsoft.com/office/drawing/2014/main" id="{B6D61F5A-2816-80FB-8F06-1FEEE64C8F33}"/>
              </a:ext>
            </a:extLst>
          </p:cNvPr>
          <p:cNvSpPr>
            <a:spLocks noGrp="1"/>
          </p:cNvSpPr>
          <p:nvPr>
            <p:ph type="sldNum" sz="quarter" idx="12"/>
          </p:nvPr>
        </p:nvSpPr>
        <p:spPr/>
        <p:txBody>
          <a:bodyPr/>
          <a:lstStyle/>
          <a:p>
            <a:fld id="{2DEA1BFF-5034-4F1A-B5F9-11EA113F3039}" type="slidenum">
              <a:rPr lang="en-US" smtClean="0"/>
              <a:t>98</a:t>
            </a:fld>
            <a:endParaRPr lang="en-US"/>
          </a:p>
        </p:txBody>
      </p:sp>
      <p:pic>
        <p:nvPicPr>
          <p:cNvPr id="4" name="Picture 2" descr="The Thrift Savings Plan (TSP)">
            <a:extLst>
              <a:ext uri="{FF2B5EF4-FFF2-40B4-BE49-F238E27FC236}">
                <a16:creationId xmlns:a16="http://schemas.microsoft.com/office/drawing/2014/main" id="{84952A28-22FA-5805-28C8-357D0FCD2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EDAA1D2-808A-F663-D233-745781312935}"/>
              </a:ext>
            </a:extLst>
          </p:cNvPr>
          <p:cNvSpPr/>
          <p:nvPr/>
        </p:nvSpPr>
        <p:spPr>
          <a:xfrm>
            <a:off x="8264766" y="4701221"/>
            <a:ext cx="1934921" cy="1107996"/>
          </a:xfrm>
          <a:prstGeom prst="rect">
            <a:avLst/>
          </a:prstGeom>
          <a:noFill/>
        </p:spPr>
        <p:txBody>
          <a:bodyPr wrap="square" lIns="91440" tIns="45720" rIns="91440" bIns="45720">
            <a:spAutoFit/>
          </a:bodyPr>
          <a:lstStyle/>
          <a:p>
            <a:pPr algn="ctr"/>
            <a:r>
              <a:rPr lang="en-US" sz="6600" b="0" cap="none" spc="0" dirty="0">
                <a:ln w="0"/>
                <a:solidFill>
                  <a:schemeClr val="accent1"/>
                </a:solidFill>
                <a:effectLst>
                  <a:reflection blurRad="6350" stA="53000" endA="300" endPos="35500" dir="5400000" sy="-90000" algn="bl" rotWithShape="0"/>
                </a:effectLst>
              </a:rPr>
              <a:t>RMD</a:t>
            </a:r>
          </a:p>
        </p:txBody>
      </p:sp>
      <p:graphicFrame>
        <p:nvGraphicFramePr>
          <p:cNvPr id="7" name="Table 6">
            <a:extLst>
              <a:ext uri="{FF2B5EF4-FFF2-40B4-BE49-F238E27FC236}">
                <a16:creationId xmlns:a16="http://schemas.microsoft.com/office/drawing/2014/main" id="{43D7F68B-1FAB-7653-3ABD-CC4B0C5C2E78}"/>
              </a:ext>
            </a:extLst>
          </p:cNvPr>
          <p:cNvGraphicFramePr>
            <a:graphicFrameLocks noGrp="1"/>
          </p:cNvGraphicFramePr>
          <p:nvPr>
            <p:extLst>
              <p:ext uri="{D42A27DB-BD31-4B8C-83A1-F6EECF244321}">
                <p14:modId xmlns:p14="http://schemas.microsoft.com/office/powerpoint/2010/main" val="696447963"/>
              </p:ext>
            </p:extLst>
          </p:nvPr>
        </p:nvGraphicFramePr>
        <p:xfrm>
          <a:off x="2360578" y="3111757"/>
          <a:ext cx="8167688" cy="2937936"/>
        </p:xfrm>
        <a:graphic>
          <a:graphicData uri="http://schemas.openxmlformats.org/drawingml/2006/table">
            <a:tbl>
              <a:tblPr firstRow="1" bandRow="1">
                <a:tableStyleId>{5C22544A-7EE6-4342-B048-85BDC9FD1C3A}</a:tableStyleId>
              </a:tblPr>
              <a:tblGrid>
                <a:gridCol w="4083844">
                  <a:extLst>
                    <a:ext uri="{9D8B030D-6E8A-4147-A177-3AD203B41FA5}">
                      <a16:colId xmlns:a16="http://schemas.microsoft.com/office/drawing/2014/main" val="2194929476"/>
                    </a:ext>
                  </a:extLst>
                </a:gridCol>
                <a:gridCol w="4083844">
                  <a:extLst>
                    <a:ext uri="{9D8B030D-6E8A-4147-A177-3AD203B41FA5}">
                      <a16:colId xmlns:a16="http://schemas.microsoft.com/office/drawing/2014/main" val="3072872242"/>
                    </a:ext>
                  </a:extLst>
                </a:gridCol>
              </a:tblGrid>
              <a:tr h="734484">
                <a:tc>
                  <a:txBody>
                    <a:bodyPr/>
                    <a:lstStyle/>
                    <a:p>
                      <a:r>
                        <a:rPr lang="en-US" sz="2800" dirty="0"/>
                        <a:t>Date of Birth</a:t>
                      </a:r>
                    </a:p>
                  </a:txBody>
                  <a:tcPr anchor="ctr"/>
                </a:tc>
                <a:tc>
                  <a:txBody>
                    <a:bodyPr/>
                    <a:lstStyle/>
                    <a:p>
                      <a:r>
                        <a:rPr lang="en-US" sz="2800" dirty="0"/>
                        <a:t>Applicable age</a:t>
                      </a:r>
                    </a:p>
                  </a:txBody>
                  <a:tcPr anchor="ctr"/>
                </a:tc>
                <a:extLst>
                  <a:ext uri="{0D108BD9-81ED-4DB2-BD59-A6C34878D82A}">
                    <a16:rowId xmlns:a16="http://schemas.microsoft.com/office/drawing/2014/main" val="3186631694"/>
                  </a:ext>
                </a:extLst>
              </a:tr>
              <a:tr h="734484">
                <a:tc>
                  <a:txBody>
                    <a:bodyPr/>
                    <a:lstStyle/>
                    <a:p>
                      <a:r>
                        <a:rPr lang="en-US" sz="2800" dirty="0"/>
                        <a:t>Before  1951</a:t>
                      </a:r>
                    </a:p>
                  </a:txBody>
                  <a:tcPr anchor="ctr"/>
                </a:tc>
                <a:tc>
                  <a:txBody>
                    <a:bodyPr/>
                    <a:lstStyle/>
                    <a:p>
                      <a:r>
                        <a:rPr lang="en-US" sz="2800" dirty="0"/>
                        <a:t>Has already passed</a:t>
                      </a:r>
                    </a:p>
                  </a:txBody>
                  <a:tcPr anchor="ctr"/>
                </a:tc>
                <a:extLst>
                  <a:ext uri="{0D108BD9-81ED-4DB2-BD59-A6C34878D82A}">
                    <a16:rowId xmlns:a16="http://schemas.microsoft.com/office/drawing/2014/main" val="2931064395"/>
                  </a:ext>
                </a:extLst>
              </a:tr>
              <a:tr h="734484">
                <a:tc>
                  <a:txBody>
                    <a:bodyPr/>
                    <a:lstStyle/>
                    <a:p>
                      <a:r>
                        <a:rPr lang="en-US" sz="2800" dirty="0"/>
                        <a:t>1951 - 1959</a:t>
                      </a:r>
                    </a:p>
                  </a:txBody>
                  <a:tcPr anchor="ctr"/>
                </a:tc>
                <a:tc>
                  <a:txBody>
                    <a:bodyPr/>
                    <a:lstStyle/>
                    <a:p>
                      <a:r>
                        <a:rPr lang="en-US" sz="2800" dirty="0"/>
                        <a:t>73</a:t>
                      </a:r>
                    </a:p>
                  </a:txBody>
                  <a:tcPr anchor="ctr"/>
                </a:tc>
                <a:extLst>
                  <a:ext uri="{0D108BD9-81ED-4DB2-BD59-A6C34878D82A}">
                    <a16:rowId xmlns:a16="http://schemas.microsoft.com/office/drawing/2014/main" val="1327364907"/>
                  </a:ext>
                </a:extLst>
              </a:tr>
              <a:tr h="734484">
                <a:tc>
                  <a:txBody>
                    <a:bodyPr/>
                    <a:lstStyle/>
                    <a:p>
                      <a:r>
                        <a:rPr lang="en-US" sz="2800" dirty="0"/>
                        <a:t>1960 or later</a:t>
                      </a:r>
                    </a:p>
                  </a:txBody>
                  <a:tcPr anchor="ctr"/>
                </a:tc>
                <a:tc>
                  <a:txBody>
                    <a:bodyPr/>
                    <a:lstStyle/>
                    <a:p>
                      <a:r>
                        <a:rPr lang="en-US" sz="2800" dirty="0"/>
                        <a:t>75</a:t>
                      </a:r>
                    </a:p>
                  </a:txBody>
                  <a:tcPr anchor="ctr"/>
                </a:tc>
                <a:extLst>
                  <a:ext uri="{0D108BD9-81ED-4DB2-BD59-A6C34878D82A}">
                    <a16:rowId xmlns:a16="http://schemas.microsoft.com/office/drawing/2014/main" val="2450304884"/>
                  </a:ext>
                </a:extLst>
              </a:tr>
            </a:tbl>
          </a:graphicData>
        </a:graphic>
      </p:graphicFrame>
    </p:spTree>
    <p:extLst>
      <p:ext uri="{BB962C8B-B14F-4D97-AF65-F5344CB8AC3E}">
        <p14:creationId xmlns:p14="http://schemas.microsoft.com/office/powerpoint/2010/main" val="16479577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1967024"/>
            <a:ext cx="10018713" cy="4040371"/>
          </a:xfrm>
        </p:spPr>
        <p:txBody>
          <a:bodyPr>
            <a:normAutofit lnSpcReduction="10000"/>
          </a:bodyPr>
          <a:lstStyle/>
          <a:p>
            <a:r>
              <a:rPr lang="en-US" sz="2800" dirty="0"/>
              <a:t>After you separate from service, you can take multiple post-separation partial withdrawals.</a:t>
            </a:r>
          </a:p>
          <a:p>
            <a:r>
              <a:rPr lang="en-US" sz="2800" dirty="0"/>
              <a:t>You’ll be able to choose whether your withdrawal should come from your Roth balance, your traditional balance, or a proportional mix of both.</a:t>
            </a:r>
          </a:p>
          <a:p>
            <a:r>
              <a:rPr lang="en-US" sz="2800" dirty="0"/>
              <a:t>You’ll be able stop, start, or make changes to your installment payments at any time.</a:t>
            </a:r>
          </a:p>
          <a:p>
            <a:r>
              <a:rPr lang="en-US" sz="2800" dirty="0"/>
              <a:t>You'll have enhanced online tools to help you make withdrawals in the My Account section of tsp.gov.</a:t>
            </a:r>
          </a:p>
        </p:txBody>
      </p:sp>
      <p:sp>
        <p:nvSpPr>
          <p:cNvPr id="2" name="Slide Number Placeholder 1">
            <a:extLst>
              <a:ext uri="{FF2B5EF4-FFF2-40B4-BE49-F238E27FC236}">
                <a16:creationId xmlns:a16="http://schemas.microsoft.com/office/drawing/2014/main" id="{892A9595-2415-48A9-EFC4-BC0B215BF2B6}"/>
              </a:ext>
            </a:extLst>
          </p:cNvPr>
          <p:cNvSpPr>
            <a:spLocks noGrp="1"/>
          </p:cNvSpPr>
          <p:nvPr>
            <p:ph type="sldNum" sz="quarter" idx="12"/>
          </p:nvPr>
        </p:nvSpPr>
        <p:spPr/>
        <p:txBody>
          <a:bodyPr/>
          <a:lstStyle/>
          <a:p>
            <a:fld id="{2DEA1BFF-5034-4F1A-B5F9-11EA113F3039}" type="slidenum">
              <a:rPr lang="en-US" smtClean="0"/>
              <a:t>99</a:t>
            </a:fld>
            <a:endParaRPr lang="en-US"/>
          </a:p>
        </p:txBody>
      </p:sp>
      <p:pic>
        <p:nvPicPr>
          <p:cNvPr id="4" name="Picture 2" descr="The Thrift Savings Plan (TSP)">
            <a:extLst>
              <a:ext uri="{FF2B5EF4-FFF2-40B4-BE49-F238E27FC236}">
                <a16:creationId xmlns:a16="http://schemas.microsoft.com/office/drawing/2014/main" id="{35B35244-415E-9843-3F2C-FB07BCDD1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442445"/>
            <a:ext cx="7470843" cy="132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2382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3A0C86D-06FA-4D4D-ACF4-F6A96DE4E457}">
  <we:reference id="a3b40b4f-8edf-490e-9df1-7e66f93912bf" version="1.1.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TM03457496[[fn=Parallax]]</Template>
  <TotalTime>6830</TotalTime>
  <Words>13637</Words>
  <Application>Microsoft Office PowerPoint</Application>
  <PresentationFormat>Widescreen</PresentationFormat>
  <Paragraphs>1570</Paragraphs>
  <Slides>153</Slides>
  <Notes>150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153</vt:i4>
      </vt:variant>
    </vt:vector>
  </HeadingPairs>
  <TitlesOfParts>
    <vt:vector size="162" baseType="lpstr">
      <vt:lpstr>Aptos</vt:lpstr>
      <vt:lpstr>Arial</vt:lpstr>
      <vt:lpstr>Calibri</vt:lpstr>
      <vt:lpstr>Corbel</vt:lpstr>
      <vt:lpstr>Droid Serif</vt:lpstr>
      <vt:lpstr>Source Sans Pro</vt:lpstr>
      <vt:lpstr>SourceSansPro</vt:lpstr>
      <vt:lpstr>Wingdings</vt:lpstr>
      <vt:lpstr>Parallax</vt:lpstr>
      <vt:lpstr>National Association of Letter Carriers Retirement for City Letter Carriers</vt:lpstr>
      <vt:lpstr>Agenda</vt:lpstr>
      <vt:lpstr>Agenda cont.</vt:lpstr>
      <vt:lpstr>Federal Employees Retirement System (FERS)</vt:lpstr>
      <vt:lpstr>NALC Career Employment Statistics</vt:lpstr>
      <vt:lpstr>Cost</vt:lpstr>
      <vt:lpstr>Types of Retirement</vt:lpstr>
      <vt:lpstr>PowerPoint Presentation</vt:lpstr>
      <vt:lpstr>Voluntary Retirement</vt:lpstr>
      <vt:lpstr>Minimum Retirement Age (MRA)</vt:lpstr>
      <vt:lpstr>Minimum Retirement Age (MRA)</vt:lpstr>
      <vt:lpstr>When will I be eligible to retire?</vt:lpstr>
      <vt:lpstr>Creditable Service for Eligibility</vt:lpstr>
      <vt:lpstr>Creditable Service  Sick Leave</vt:lpstr>
      <vt:lpstr>Creditable Service  LWOP</vt:lpstr>
      <vt:lpstr>Creditable Service  Part-time</vt:lpstr>
      <vt:lpstr>Crediting Military Service</vt:lpstr>
      <vt:lpstr>Crediting Military Service</vt:lpstr>
      <vt:lpstr>Crediting Military Service</vt:lpstr>
      <vt:lpstr>Making a Deposit for  Military Service</vt:lpstr>
      <vt:lpstr>Crediting Non-Career Federal Service</vt:lpstr>
      <vt:lpstr>Making a Deposit for Non-Career Service</vt:lpstr>
      <vt:lpstr>Annuity Computation</vt:lpstr>
      <vt:lpstr>Annuity Computation  Length of Service</vt:lpstr>
      <vt:lpstr>Annuity Computation Length of Service</vt:lpstr>
      <vt:lpstr>Annuity Computation High-3 Average Salary</vt:lpstr>
      <vt:lpstr>Annuity Computation  High-3 Average Salary</vt:lpstr>
      <vt:lpstr>Annuity Computation  High-3 Average Salary</vt:lpstr>
      <vt:lpstr>Annuity Computation  High-3 Average Salary</vt:lpstr>
      <vt:lpstr>Annuity Computation  High-3 Average Salary</vt:lpstr>
      <vt:lpstr>  Annuity Computation  Factor</vt:lpstr>
      <vt:lpstr>   Annuity Computation  Example</vt:lpstr>
      <vt:lpstr>Early Retirement (MRA + 10)</vt:lpstr>
      <vt:lpstr> Special Annuity Supplement</vt:lpstr>
      <vt:lpstr> Special Annuity Supplement</vt:lpstr>
      <vt:lpstr> Special Annuity Supplement</vt:lpstr>
      <vt:lpstr> Special Annuity Supplement</vt:lpstr>
      <vt:lpstr>Maximum Annuity</vt:lpstr>
      <vt:lpstr>Survivor Annuity</vt:lpstr>
      <vt:lpstr>Survivor Annuity</vt:lpstr>
      <vt:lpstr>Insurable Interest Annuity</vt:lpstr>
      <vt:lpstr>Insurable Interest Annuity</vt:lpstr>
      <vt:lpstr>       Death of an Active Employee</vt:lpstr>
      <vt:lpstr>Cost of Living Adjustments</vt:lpstr>
      <vt:lpstr>Cost of Living Adjustments</vt:lpstr>
      <vt:lpstr>Enhanced Annuity</vt:lpstr>
      <vt:lpstr>Enhanced Annuity</vt:lpstr>
      <vt:lpstr>Enhanced Annuity</vt:lpstr>
      <vt:lpstr>Civil Service Retirement System</vt:lpstr>
      <vt:lpstr>Eligibility</vt:lpstr>
      <vt:lpstr>Creditable Service</vt:lpstr>
      <vt:lpstr>Military Service</vt:lpstr>
      <vt:lpstr>Post-1956 Military Service</vt:lpstr>
      <vt:lpstr>PowerPoint Presentation</vt:lpstr>
      <vt:lpstr>Military Service</vt:lpstr>
      <vt:lpstr>Crediting Non-Career Service</vt:lpstr>
      <vt:lpstr>Crediting Non-Career Service</vt:lpstr>
      <vt:lpstr>Annuity Calculation</vt:lpstr>
      <vt:lpstr>Annuity Calculation</vt:lpstr>
      <vt:lpstr>Survivor Annuity</vt:lpstr>
      <vt:lpstr>Retirement Dates</vt:lpstr>
      <vt:lpstr>Cost-of-Living Adjustments</vt:lpstr>
      <vt:lpstr>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Postal Service Health Benefits</vt:lpstr>
      <vt:lpstr>Federal Employees Group Life Insurance (FEGLI)</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Mutual Benefit Association</vt:lpstr>
      <vt:lpstr>Mutual Benefit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Security Administration</vt:lpstr>
      <vt:lpstr>Social Security Administration</vt:lpstr>
      <vt:lpstr>Social Security Administration</vt:lpstr>
      <vt:lpstr>Social Security Administration</vt:lpstr>
      <vt:lpstr>Social Security Administration</vt:lpstr>
      <vt:lpstr>Social Security Administration</vt:lpstr>
      <vt:lpstr>Joining the ‘Last Punch Bunch’</vt:lpstr>
      <vt:lpstr>Best day to retire</vt:lpstr>
      <vt:lpstr>Get your annuity estimate</vt:lpstr>
      <vt:lpstr>Annuity Estimate</vt:lpstr>
      <vt:lpstr>Military Deposit</vt:lpstr>
      <vt:lpstr>Uniforms</vt:lpstr>
      <vt:lpstr>Official Personnel Folder</vt:lpstr>
      <vt:lpstr>Annuity Estimate</vt:lpstr>
      <vt:lpstr>Online Retirement Application (ORA)</vt:lpstr>
      <vt:lpstr>Watch the ORA User Guide, 8 ½ min.</vt:lpstr>
      <vt:lpstr>Online Retirement Application (ORA)</vt:lpstr>
      <vt:lpstr>Online Retirement Application (ORA)</vt:lpstr>
      <vt:lpstr>Online Retirement Application (ORA)</vt:lpstr>
      <vt:lpstr>Certified Summary of Federal Service</vt:lpstr>
      <vt:lpstr>Submit the Application</vt:lpstr>
      <vt:lpstr>Application Submitted</vt:lpstr>
      <vt:lpstr>Retirement Counseling</vt:lpstr>
      <vt:lpstr>Interim Payments</vt:lpstr>
      <vt:lpstr>Post-Retirement</vt:lpstr>
      <vt:lpstr>Terminal Leave Payments</vt:lpstr>
      <vt:lpstr>Direct Deposit</vt:lpstr>
      <vt:lpstr>Post-Retirement Debt Collection</vt:lpstr>
      <vt:lpstr>Post-Retirement Debt Collection</vt:lpstr>
      <vt:lpstr>OPM Services Online</vt:lpstr>
      <vt:lpstr>OPM Services Online</vt:lpstr>
      <vt:lpstr>OPM Services Online</vt:lpstr>
      <vt:lpstr>Federal Income Tax</vt:lpstr>
      <vt:lpstr>Notice of Annuity Adjustment</vt:lpstr>
      <vt:lpstr>Notice of Annuity Adjustment</vt:lpstr>
      <vt:lpstr>Maintaining NALC Membership</vt:lpstr>
      <vt:lpstr>Maintaining NALC Membership</vt:lpstr>
      <vt:lpstr>Annual State Retiree Dues</vt:lpstr>
      <vt:lpstr>Annual State Retiree Dues</vt:lpstr>
      <vt:lpstr>Annual State Retiree Dues</vt:lpstr>
      <vt:lpstr>Important Phone Numbers</vt:lpstr>
      <vt:lpstr>Legislative Attacks on Retirement</vt:lpstr>
      <vt:lpstr>PowerPoint Presentation</vt:lpstr>
      <vt:lpstr>Legislative Attacks on Retirement</vt:lpstr>
      <vt:lpstr>PowerPoint Presentation</vt:lpstr>
      <vt:lpstr>Social Security Fairness Act</vt:lpstr>
      <vt:lpstr>Federal Retirement Fairness Act</vt:lpstr>
      <vt:lpstr>Letter Carrier Political Fund</vt:lpstr>
      <vt:lpstr>Letter Carrier Political Fund</vt:lpstr>
      <vt:lpstr>Need More Information?</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FERS Guide for Employees Approaching Retirement</dc:title>
  <dc:creator>Chris Henwood</dc:creator>
  <cp:lastModifiedBy>Sarah Thomas</cp:lastModifiedBy>
  <cp:revision>124</cp:revision>
  <cp:lastPrinted>2026-02-03T15:17:19Z</cp:lastPrinted>
  <dcterms:created xsi:type="dcterms:W3CDTF">2022-02-16T15:45:23Z</dcterms:created>
  <dcterms:modified xsi:type="dcterms:W3CDTF">2026-07-01T19:59:27Z</dcterms:modified>
  <cp:contentStatus/>
</cp:coreProperties>
</file>